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61" r:id="rId4"/>
  </p:sldMasterIdLst>
  <p:notesMasterIdLst>
    <p:notesMasterId r:id="rId49"/>
  </p:notesMasterIdLst>
  <p:handoutMasterIdLst>
    <p:handoutMasterId r:id="rId50"/>
  </p:handoutMasterIdLst>
  <p:sldIdLst>
    <p:sldId id="355" r:id="rId5"/>
    <p:sldId id="266" r:id="rId6"/>
    <p:sldId id="321" r:id="rId7"/>
    <p:sldId id="300" r:id="rId8"/>
    <p:sldId id="283" r:id="rId9"/>
    <p:sldId id="341" r:id="rId10"/>
    <p:sldId id="342" r:id="rId11"/>
    <p:sldId id="356" r:id="rId12"/>
    <p:sldId id="357" r:id="rId13"/>
    <p:sldId id="358" r:id="rId14"/>
    <p:sldId id="359" r:id="rId15"/>
    <p:sldId id="360" r:id="rId16"/>
    <p:sldId id="361" r:id="rId17"/>
    <p:sldId id="362" r:id="rId18"/>
    <p:sldId id="363" r:id="rId19"/>
    <p:sldId id="366" r:id="rId20"/>
    <p:sldId id="364" r:id="rId21"/>
    <p:sldId id="365" r:id="rId22"/>
    <p:sldId id="367" r:id="rId23"/>
    <p:sldId id="260" r:id="rId24"/>
    <p:sldId id="270" r:id="rId25"/>
    <p:sldId id="307" r:id="rId26"/>
    <p:sldId id="271" r:id="rId27"/>
    <p:sldId id="264" r:id="rId28"/>
    <p:sldId id="353" r:id="rId29"/>
    <p:sldId id="267" r:id="rId30"/>
    <p:sldId id="325" r:id="rId31"/>
    <p:sldId id="315" r:id="rId32"/>
    <p:sldId id="331" r:id="rId33"/>
    <p:sldId id="368" r:id="rId34"/>
    <p:sldId id="369" r:id="rId35"/>
    <p:sldId id="308" r:id="rId36"/>
    <p:sldId id="319" r:id="rId37"/>
    <p:sldId id="370" r:id="rId38"/>
    <p:sldId id="309" r:id="rId39"/>
    <p:sldId id="289" r:id="rId40"/>
    <p:sldId id="276" r:id="rId41"/>
    <p:sldId id="311" r:id="rId42"/>
    <p:sldId id="312" r:id="rId43"/>
    <p:sldId id="274" r:id="rId44"/>
    <p:sldId id="262" r:id="rId45"/>
    <p:sldId id="318" r:id="rId46"/>
    <p:sldId id="327" r:id="rId47"/>
    <p:sldId id="258"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800"/>
    <a:srgbClr val="00467C"/>
    <a:srgbClr val="294667"/>
    <a:srgbClr val="FFF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6E1B4-2A9E-4ECD-A569-1E3476C8B70A}" v="248" dt="2021-10-26T04:43:42.398"/>
    <p1510:client id="{99384BE3-3E37-4A22-B365-5EB515E91D7D}" v="58" dt="2021-10-26T04:28:54.301"/>
    <p1510:client id="{994A4ADF-9978-425B-8B18-1C5A8ED589A4}" v="69" dt="2021-10-26T05:11:25.280"/>
    <p1510:client id="{EA311C4A-8988-4D5B-8CC8-F5296F70C05B}" v="24" dt="2021-10-25T16:51:09.897"/>
  </p1510:revLst>
</p1510:revInfo>
</file>

<file path=ppt/tableStyles.xml><?xml version="1.0" encoding="utf-8"?>
<a:tblStyleLst xmlns:a="http://schemas.openxmlformats.org/drawingml/2006/main" def="{CEF043F6-B114-4F1C-B375-6C528A3E8B89}">
  <a:tblStyle styleId="{CEF043F6-B114-4F1C-B375-6C528A3E8B8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816" y="72"/>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F5F091-14D1-4ABC-88B5-B2F2962A7982}" type="datetimeFigureOut">
              <a:rPr lang="es-CO" smtClean="0"/>
              <a:t>25/10/2021</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039D2-F391-4612-AC3E-EAAB05CE93B8}" type="slidenum">
              <a:rPr lang="es-CO" smtClean="0"/>
              <a:t>‹Nº›</a:t>
            </a:fld>
            <a:endParaRPr lang="es-CO"/>
          </a:p>
        </p:txBody>
      </p:sp>
    </p:spTree>
    <p:extLst>
      <p:ext uri="{BB962C8B-B14F-4D97-AF65-F5344CB8AC3E}">
        <p14:creationId xmlns:p14="http://schemas.microsoft.com/office/powerpoint/2010/main" val="2654764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983478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91649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6718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49688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69497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61708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55305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54100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3497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1180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68216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5132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50123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50123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67792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21002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67942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63083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1489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79947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64853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3724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8999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75375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76505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9474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686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51088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2904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30914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947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59031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77933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9929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393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48117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1">
            <a:alpha val="68000"/>
          </a:schemeClr>
        </a:solidFill>
        <a:effectLst/>
      </p:bgPr>
    </p:bg>
    <p:spTree>
      <p:nvGrpSpPr>
        <p:cNvPr id="1" name="Shape 9"/>
        <p:cNvGrpSpPr/>
        <p:nvPr/>
      </p:nvGrpSpPr>
      <p:grpSpPr>
        <a:xfrm>
          <a:off x="0" y="0"/>
          <a:ext cx="0" cy="0"/>
          <a:chOff x="0" y="0"/>
          <a:chExt cx="0" cy="0"/>
        </a:xfrm>
      </p:grpSpPr>
      <p:sp>
        <p:nvSpPr>
          <p:cNvPr id="10" name="Shape 10"/>
          <p:cNvSpPr/>
          <p:nvPr/>
        </p:nvSpPr>
        <p:spPr>
          <a:xfrm>
            <a:off x="0" y="0"/>
            <a:ext cx="2933700" cy="5143500"/>
          </a:xfrm>
          <a:prstGeom prst="rect">
            <a:avLst/>
          </a:prstGeom>
          <a:solidFill>
            <a:srgbClr val="00467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933700" y="0"/>
            <a:ext cx="6210300" cy="5143500"/>
          </a:xfrm>
          <a:prstGeom prst="rect">
            <a:avLst/>
          </a:prstGeom>
          <a:solidFill>
            <a:srgbClr val="FFA800">
              <a:alpha val="85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679325" y="2753850"/>
            <a:ext cx="49038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cxnSp>
        <p:nvCxnSpPr>
          <p:cNvPr id="13" name="Shape 13"/>
          <p:cNvCxnSpPr/>
          <p:nvPr/>
        </p:nvCxnSpPr>
        <p:spPr>
          <a:xfrm>
            <a:off x="3815840" y="4083900"/>
            <a:ext cx="4392000" cy="0"/>
          </a:xfrm>
          <a:prstGeom prst="straightConnector1">
            <a:avLst/>
          </a:prstGeom>
          <a:noFill/>
          <a:ln w="38100" cap="flat" cmpd="sng">
            <a:solidFill>
              <a:srgbClr val="00467C"/>
            </a:solidFill>
            <a:prstDash val="solid"/>
            <a:round/>
            <a:headEnd type="none" w="med" len="med"/>
            <a:tailEnd type="none" w="med" len="med"/>
          </a:ln>
        </p:spPr>
      </p:cxnSp>
      <p:sp>
        <p:nvSpPr>
          <p:cNvPr id="32" name="CuadroTexto 31"/>
          <p:cNvSpPr txBox="1"/>
          <p:nvPr userDrawn="1"/>
        </p:nvSpPr>
        <p:spPr>
          <a:xfrm>
            <a:off x="0" y="4331072"/>
            <a:ext cx="2932352" cy="276999"/>
          </a:xfrm>
          <a:prstGeom prst="rect">
            <a:avLst/>
          </a:prstGeom>
          <a:noFill/>
        </p:spPr>
        <p:txBody>
          <a:bodyPr wrap="square" rtlCol="0">
            <a:spAutoFit/>
          </a:bodyPr>
          <a:lstStyle/>
          <a:p>
            <a:pPr algn="ctr"/>
            <a:r>
              <a:rPr lang="es-CO" sz="1200" b="1">
                <a:solidFill>
                  <a:schemeClr val="bg1"/>
                </a:solidFill>
                <a:latin typeface="Times New Roman" panose="02020603050405020304" pitchFamily="18" charset="0"/>
                <a:cs typeface="Times New Roman" panose="02020603050405020304" pitchFamily="18" charset="0"/>
              </a:rPr>
              <a:t>Departamento</a:t>
            </a:r>
            <a:r>
              <a:rPr lang="es-CO" sz="1200" b="1" baseline="0">
                <a:solidFill>
                  <a:schemeClr val="bg1"/>
                </a:solidFill>
                <a:latin typeface="Times New Roman" panose="02020603050405020304" pitchFamily="18" charset="0"/>
                <a:cs typeface="Times New Roman" panose="02020603050405020304" pitchFamily="18" charset="0"/>
              </a:rPr>
              <a:t> de Ingeniería de Sistemas</a:t>
            </a:r>
            <a:endParaRPr lang="es-CO" sz="1200" b="1">
              <a:solidFill>
                <a:schemeClr val="bg1"/>
              </a:solidFill>
              <a:latin typeface="Times New Roman" panose="02020603050405020304" pitchFamily="18" charset="0"/>
              <a:cs typeface="Times New Roman" panose="02020603050405020304" pitchFamily="18" charset="0"/>
            </a:endParaRPr>
          </a:p>
        </p:txBody>
      </p:sp>
      <p:pic>
        <p:nvPicPr>
          <p:cNvPr id="34" name="Imagen 3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776" y="3515287"/>
            <a:ext cx="2420148" cy="811504"/>
          </a:xfrm>
          <a:prstGeom prst="rect">
            <a:avLst/>
          </a:prstGeom>
        </p:spPr>
      </p:pic>
      <p:sp>
        <p:nvSpPr>
          <p:cNvPr id="35" name="CuadroTexto 34"/>
          <p:cNvSpPr txBox="1"/>
          <p:nvPr userDrawn="1"/>
        </p:nvSpPr>
        <p:spPr>
          <a:xfrm>
            <a:off x="-1348" y="4603569"/>
            <a:ext cx="2933700" cy="276999"/>
          </a:xfrm>
          <a:prstGeom prst="rect">
            <a:avLst/>
          </a:prstGeom>
          <a:noFill/>
        </p:spPr>
        <p:txBody>
          <a:bodyPr wrap="square" rtlCol="0">
            <a:spAutoFit/>
          </a:bodyPr>
          <a:lstStyle/>
          <a:p>
            <a:pPr algn="ctr"/>
            <a:r>
              <a:rPr lang="es-CO" sz="1200" b="1">
                <a:solidFill>
                  <a:schemeClr val="bg1"/>
                </a:solidFill>
                <a:latin typeface="Times New Roman" panose="02020603050405020304" pitchFamily="18" charset="0"/>
                <a:cs typeface="Times New Roman" panose="02020603050405020304" pitchFamily="18" charset="0"/>
              </a:rPr>
              <a:t>Facultad de Ingeniería</a:t>
            </a:r>
          </a:p>
        </p:txBody>
      </p:sp>
      <p:cxnSp>
        <p:nvCxnSpPr>
          <p:cNvPr id="41" name="Shape 13"/>
          <p:cNvCxnSpPr/>
          <p:nvPr userDrawn="1"/>
        </p:nvCxnSpPr>
        <p:spPr>
          <a:xfrm>
            <a:off x="0" y="3373351"/>
            <a:ext cx="2933700" cy="0"/>
          </a:xfrm>
          <a:prstGeom prst="straightConnector1">
            <a:avLst/>
          </a:prstGeom>
          <a:noFill/>
          <a:ln w="22225" cap="flat" cmpd="sng">
            <a:solidFill>
              <a:srgbClr val="FFFFFF"/>
            </a:solidFill>
            <a:prstDash val="solid"/>
            <a:round/>
            <a:headEnd type="none" w="med" len="med"/>
            <a:tailEnd type="none" w="med" len="med"/>
          </a:ln>
        </p:spPr>
      </p:cxnSp>
      <p:cxnSp>
        <p:nvCxnSpPr>
          <p:cNvPr id="16" name="Shape 13"/>
          <p:cNvCxnSpPr/>
          <p:nvPr userDrawn="1"/>
        </p:nvCxnSpPr>
        <p:spPr>
          <a:xfrm>
            <a:off x="-1348" y="4928622"/>
            <a:ext cx="2933700" cy="0"/>
          </a:xfrm>
          <a:prstGeom prst="straightConnector1">
            <a:avLst/>
          </a:prstGeom>
          <a:noFill/>
          <a:ln w="22225" cap="flat" cmpd="sng">
            <a:solidFill>
              <a:srgbClr val="FFFFFF"/>
            </a:solidFill>
            <a:prstDash val="solid"/>
            <a:round/>
            <a:headEnd type="none" w="med" len="med"/>
            <a:tailEnd type="none" w="med" len="med"/>
          </a:ln>
        </p:spPr>
      </p:cxnSp>
      <p:sp>
        <p:nvSpPr>
          <p:cNvPr id="23" name="Rectángulo 22"/>
          <p:cNvSpPr/>
          <p:nvPr userDrawn="1"/>
        </p:nvSpPr>
        <p:spPr>
          <a:xfrm>
            <a:off x="0" y="461246"/>
            <a:ext cx="2933700" cy="534074"/>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Shape 13"/>
          <p:cNvCxnSpPr/>
          <p:nvPr userDrawn="1"/>
        </p:nvCxnSpPr>
        <p:spPr>
          <a:xfrm>
            <a:off x="0" y="952484"/>
            <a:ext cx="2933700" cy="0"/>
          </a:xfrm>
          <a:prstGeom prst="straightConnector1">
            <a:avLst/>
          </a:prstGeom>
          <a:noFill/>
          <a:ln w="22225" cap="flat" cmpd="sng">
            <a:solidFill>
              <a:srgbClr val="00467C"/>
            </a:solidFill>
            <a:prstDash val="solid"/>
            <a:round/>
            <a:headEnd type="none" w="med" len="med"/>
            <a:tailEnd type="none" w="med" len="med"/>
          </a:ln>
        </p:spPr>
      </p:cxnSp>
      <p:cxnSp>
        <p:nvCxnSpPr>
          <p:cNvPr id="26" name="Shape 13"/>
          <p:cNvCxnSpPr/>
          <p:nvPr userDrawn="1"/>
        </p:nvCxnSpPr>
        <p:spPr>
          <a:xfrm>
            <a:off x="-1348" y="489892"/>
            <a:ext cx="2933700" cy="0"/>
          </a:xfrm>
          <a:prstGeom prst="straightConnector1">
            <a:avLst/>
          </a:prstGeom>
          <a:noFill/>
          <a:ln w="22225" cap="flat" cmpd="sng">
            <a:solidFill>
              <a:srgbClr val="00467C"/>
            </a:solidFill>
            <a:prstDash val="solid"/>
            <a:round/>
            <a:headEnd type="none" w="med" len="med"/>
            <a:tailEnd type="none" w="med" len="med"/>
          </a:ln>
        </p:spPr>
      </p:cxnSp>
      <p:cxnSp>
        <p:nvCxnSpPr>
          <p:cNvPr id="27" name="Shape 13"/>
          <p:cNvCxnSpPr/>
          <p:nvPr userDrawn="1"/>
        </p:nvCxnSpPr>
        <p:spPr>
          <a:xfrm>
            <a:off x="-1348" y="3323451"/>
            <a:ext cx="2933700" cy="0"/>
          </a:xfrm>
          <a:prstGeom prst="straightConnector1">
            <a:avLst/>
          </a:prstGeom>
          <a:noFill/>
          <a:ln w="22225" cap="flat" cmpd="sng">
            <a:solidFill>
              <a:srgbClr val="FFFFFF"/>
            </a:solidFill>
            <a:prstDash val="solid"/>
            <a:round/>
            <a:headEnd type="none" w="med" len="med"/>
            <a:tailEnd type="none" w="med" len="med"/>
          </a:ln>
        </p:spPr>
      </p:cxnSp>
      <p:cxnSp>
        <p:nvCxnSpPr>
          <p:cNvPr id="28" name="Shape 13"/>
          <p:cNvCxnSpPr/>
          <p:nvPr userDrawn="1"/>
        </p:nvCxnSpPr>
        <p:spPr>
          <a:xfrm>
            <a:off x="-1348" y="4973450"/>
            <a:ext cx="2933700" cy="0"/>
          </a:xfrm>
          <a:prstGeom prst="straightConnector1">
            <a:avLst/>
          </a:prstGeom>
          <a:noFill/>
          <a:ln w="22225" cap="flat" cmpd="sng">
            <a:solidFill>
              <a:srgbClr val="FFFFFF"/>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ird - 2 columns right" preserve="1" userDrawn="1">
  <p:cSld name="1_Third - 2 columns right">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185250" y="790025"/>
            <a:ext cx="2723050" cy="6693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Shape 54"/>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55" name="Shape 55"/>
          <p:cNvCxnSpPr/>
          <p:nvPr/>
        </p:nvCxnSpPr>
        <p:spPr>
          <a:xfrm>
            <a:off x="184837" y="1519975"/>
            <a:ext cx="452400" cy="0"/>
          </a:xfrm>
          <a:prstGeom prst="straightConnector1">
            <a:avLst/>
          </a:prstGeom>
          <a:noFill/>
          <a:ln w="28575" cap="flat" cmpd="sng">
            <a:solidFill>
              <a:srgbClr val="294667"/>
            </a:solidFill>
            <a:prstDash val="solid"/>
            <a:round/>
            <a:headEnd type="none" w="med" len="med"/>
            <a:tailEnd type="none" w="med" len="med"/>
          </a:ln>
        </p:spPr>
      </p:cxnSp>
    </p:spTree>
    <p:extLst>
      <p:ext uri="{BB962C8B-B14F-4D97-AF65-F5344CB8AC3E}">
        <p14:creationId xmlns:p14="http://schemas.microsoft.com/office/powerpoint/2010/main" val="3023422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ird - 2 columns right" preserve="1" userDrawn="1">
  <p:cSld name="1_Third - 2 columns right">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00467C">
              <a:alpha val="86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185250" y="790025"/>
            <a:ext cx="2723050" cy="6693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Shape 54"/>
          <p:cNvSpPr txBox="1">
            <a:spLocks noGrp="1"/>
          </p:cNvSpPr>
          <p:nvPr>
            <p:ph type="sldNum" idx="12"/>
          </p:nvPr>
        </p:nvSpPr>
        <p:spPr>
          <a:xfrm>
            <a:off x="-6000" y="0"/>
            <a:ext cx="548700" cy="536700"/>
          </a:xfrm>
          <a:prstGeom prst="rect">
            <a:avLst/>
          </a:prstGeom>
          <a:solidFill>
            <a:srgbClr val="FFA800"/>
          </a:solidFill>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55" name="Shape 55"/>
          <p:cNvCxnSpPr/>
          <p:nvPr/>
        </p:nvCxnSpPr>
        <p:spPr>
          <a:xfrm>
            <a:off x="184837" y="1519975"/>
            <a:ext cx="452400" cy="0"/>
          </a:xfrm>
          <a:prstGeom prst="straightConnector1">
            <a:avLst/>
          </a:prstGeom>
          <a:noFill/>
          <a:ln w="2857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1694824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ird - 2 columns left">
  <p:cSld name="TITLE_AND_TWO_COLUMNS_2">
    <p:spTree>
      <p:nvGrpSpPr>
        <p:cNvPr id="1" name="Shape 56"/>
        <p:cNvGrpSpPr/>
        <p:nvPr/>
      </p:nvGrpSpPr>
      <p:grpSpPr>
        <a:xfrm>
          <a:off x="0" y="0"/>
          <a:ext cx="0" cy="0"/>
          <a:chOff x="0" y="0"/>
          <a:chExt cx="0" cy="0"/>
        </a:xfrm>
      </p:grpSpPr>
      <p:sp>
        <p:nvSpPr>
          <p:cNvPr id="57" name="Shape 57"/>
          <p:cNvSpPr/>
          <p:nvPr/>
        </p:nvSpPr>
        <p:spPr>
          <a:xfrm flipH="1">
            <a:off x="6099775" y="0"/>
            <a:ext cx="3044100" cy="5143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flipH="1">
            <a:off x="0" y="0"/>
            <a:ext cx="60999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 name="Shape 61"/>
          <p:cNvSpPr txBox="1">
            <a:spLocks noGrp="1"/>
          </p:cNvSpPr>
          <p:nvPr>
            <p:ph type="body" idx="1"/>
          </p:nvPr>
        </p:nvSpPr>
        <p:spPr>
          <a:xfrm>
            <a:off x="434331" y="1614875"/>
            <a:ext cx="2532900" cy="3158700"/>
          </a:xfrm>
          <a:prstGeom prst="rect">
            <a:avLst/>
          </a:prstGeom>
        </p:spPr>
        <p:txBody>
          <a:bodyPr spcFirstLastPara="1" wrap="square" lIns="91425" tIns="91425" rIns="91425" bIns="91425" anchor="t" anchorCtr="0"/>
          <a:lstStyle>
            <a:lvl1pPr marL="457200" lvl="0" indent="-317500" rtl="0">
              <a:spcBef>
                <a:spcPts val="600"/>
              </a:spcBef>
              <a:spcAft>
                <a:spcPts val="0"/>
              </a:spcAft>
              <a:buClr>
                <a:srgbClr val="294667"/>
              </a:buClr>
              <a:buSzPts val="1400"/>
              <a:buChar char="▫"/>
              <a:defRPr sz="1400">
                <a:solidFill>
                  <a:srgbClr val="294667"/>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2" name="Shape 62"/>
          <p:cNvSpPr txBox="1">
            <a:spLocks noGrp="1"/>
          </p:cNvSpPr>
          <p:nvPr>
            <p:ph type="body" idx="2"/>
          </p:nvPr>
        </p:nvSpPr>
        <p:spPr>
          <a:xfrm>
            <a:off x="3120084" y="1614875"/>
            <a:ext cx="2532900" cy="3158700"/>
          </a:xfrm>
          <a:prstGeom prst="rect">
            <a:avLst/>
          </a:prstGeom>
        </p:spPr>
        <p:txBody>
          <a:bodyPr spcFirstLastPara="1" wrap="square" lIns="91425" tIns="91425" rIns="91425" bIns="91425" anchor="t" anchorCtr="0"/>
          <a:lstStyle>
            <a:lvl1pPr marL="457200" lvl="0" indent="-317500" rtl="0">
              <a:spcBef>
                <a:spcPts val="600"/>
              </a:spcBef>
              <a:spcAft>
                <a:spcPts val="0"/>
              </a:spcAft>
              <a:buClr>
                <a:srgbClr val="294667"/>
              </a:buClr>
              <a:buSzPts val="1400"/>
              <a:buChar char="▫"/>
              <a:defRPr sz="1400">
                <a:solidFill>
                  <a:srgbClr val="294667"/>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3" name="Shape 6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cxnSp>
        <p:nvCxnSpPr>
          <p:cNvPr id="64" name="Shape 64"/>
          <p:cNvCxnSpPr/>
          <p:nvPr/>
        </p:nvCxnSpPr>
        <p:spPr>
          <a:xfrm>
            <a:off x="545293"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white)" type="titleOnly">
  <p:cSld name="TITLE_ONLY">
    <p:spTree>
      <p:nvGrpSpPr>
        <p:cNvPr id="1" name="Shape 65"/>
        <p:cNvGrpSpPr/>
        <p:nvPr/>
      </p:nvGrpSpPr>
      <p:grpSpPr>
        <a:xfrm>
          <a:off x="0" y="0"/>
          <a:ext cx="0" cy="0"/>
          <a:chOff x="0" y="0"/>
          <a:chExt cx="0" cy="0"/>
        </a:xfrm>
      </p:grpSpPr>
      <p:sp>
        <p:nvSpPr>
          <p:cNvPr id="66" name="Shape 66"/>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8" name="Shape 68"/>
          <p:cNvCxnSpPr/>
          <p:nvPr/>
        </p:nvCxnSpPr>
        <p:spPr>
          <a:xfrm>
            <a:off x="534892" y="1796050"/>
            <a:ext cx="452400" cy="0"/>
          </a:xfrm>
          <a:prstGeom prst="straightConnector1">
            <a:avLst/>
          </a:prstGeom>
          <a:noFill/>
          <a:ln w="28575" cap="flat" cmpd="sng">
            <a:solidFill>
              <a:srgbClr val="294667"/>
            </a:solidFill>
            <a:prstDash val="solid"/>
            <a:round/>
            <a:headEnd type="none" w="med" len="med"/>
            <a:tailEnd type="none" w="med" len="med"/>
          </a:ln>
        </p:spPr>
      </p:cxnSp>
      <p:sp>
        <p:nvSpPr>
          <p:cNvPr id="69" name="Shape 69"/>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Shape 71"/>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white)" type="titleOnly" preserve="1">
  <p:cSld name="1_Title only (white)">
    <p:spTree>
      <p:nvGrpSpPr>
        <p:cNvPr id="1" name="Shape 65"/>
        <p:cNvGrpSpPr/>
        <p:nvPr/>
      </p:nvGrpSpPr>
      <p:grpSpPr>
        <a:xfrm>
          <a:off x="0" y="0"/>
          <a:ext cx="0" cy="0"/>
          <a:chOff x="0" y="0"/>
          <a:chExt cx="0" cy="0"/>
        </a:xfrm>
      </p:grpSpPr>
      <p:sp>
        <p:nvSpPr>
          <p:cNvPr id="66" name="Shape 66"/>
          <p:cNvSpPr/>
          <p:nvPr/>
        </p:nvSpPr>
        <p:spPr>
          <a:xfrm>
            <a:off x="0" y="0"/>
            <a:ext cx="30441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8" name="Shape 68"/>
          <p:cNvCxnSpPr/>
          <p:nvPr/>
        </p:nvCxnSpPr>
        <p:spPr>
          <a:xfrm>
            <a:off x="534892" y="1796050"/>
            <a:ext cx="452400" cy="0"/>
          </a:xfrm>
          <a:prstGeom prst="straightConnector1">
            <a:avLst/>
          </a:prstGeom>
          <a:noFill/>
          <a:ln w="28575" cap="flat" cmpd="sng">
            <a:solidFill>
              <a:schemeClr val="bg1"/>
            </a:solidFill>
            <a:prstDash val="solid"/>
            <a:round/>
            <a:headEnd type="none" w="med" len="med"/>
            <a:tailEnd type="none" w="med" len="med"/>
          </a:ln>
        </p:spPr>
      </p:cxnSp>
      <p:sp>
        <p:nvSpPr>
          <p:cNvPr id="69" name="Shape 69"/>
          <p:cNvSpPr/>
          <p:nvPr/>
        </p:nvSpPr>
        <p:spPr>
          <a:xfrm>
            <a:off x="0" y="0"/>
            <a:ext cx="536700" cy="5367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Shape 71"/>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121827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Shape 73"/>
          <p:cNvSpPr/>
          <p:nvPr/>
        </p:nvSpPr>
        <p:spPr>
          <a:xfrm>
            <a:off x="0" y="0"/>
            <a:ext cx="3044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3043975" y="0"/>
            <a:ext cx="6099900" cy="5143500"/>
          </a:xfrm>
          <a:prstGeom prst="rect">
            <a:avLst/>
          </a:prstGeom>
          <a:solidFill>
            <a:srgbClr val="00467C">
              <a:alpha val="86150"/>
            </a:srgbClr>
          </a:solidFill>
          <a:ln>
            <a:solidFill>
              <a:srgbClr val="294667"/>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5" name="Shape 75"/>
          <p:cNvCxnSpPr/>
          <p:nvPr/>
        </p:nvCxnSpPr>
        <p:spPr>
          <a:xfrm>
            <a:off x="534892" y="1796050"/>
            <a:ext cx="452400" cy="0"/>
          </a:xfrm>
          <a:prstGeom prst="straightConnector1">
            <a:avLst/>
          </a:prstGeom>
          <a:noFill/>
          <a:ln w="28575" cap="flat" cmpd="sng">
            <a:solidFill>
              <a:srgbClr val="00467C"/>
            </a:solidFill>
            <a:prstDash val="solid"/>
            <a:round/>
            <a:headEnd type="none" w="med" len="med"/>
            <a:tailEnd type="none" w="med" len="med"/>
          </a:ln>
        </p:spPr>
      </p:cxnSp>
      <p:sp>
        <p:nvSpPr>
          <p:cNvPr id="76" name="Shape 76"/>
          <p:cNvSpPr/>
          <p:nvPr/>
        </p:nvSpPr>
        <p:spPr>
          <a:xfrm>
            <a:off x="0" y="0"/>
            <a:ext cx="536700" cy="5367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Shape 7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fld id="{00000000-1234-1234-1234-123412341234}" type="slidenum">
              <a:rPr lang="es-CO" smtClean="0"/>
              <a:pPr/>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dark)" type="blank">
  <p:cSld name="BLANK">
    <p:spTree>
      <p:nvGrpSpPr>
        <p:cNvPr id="1" name="Shape 85"/>
        <p:cNvGrpSpPr/>
        <p:nvPr/>
      </p:nvGrpSpPr>
      <p:grpSpPr>
        <a:xfrm>
          <a:off x="0" y="0"/>
          <a:ext cx="0" cy="0"/>
          <a:chOff x="0" y="0"/>
          <a:chExt cx="0" cy="0"/>
        </a:xfrm>
      </p:grpSpPr>
      <p:sp>
        <p:nvSpPr>
          <p:cNvPr id="86" name="Shape 86"/>
          <p:cNvSpPr/>
          <p:nvPr/>
        </p:nvSpPr>
        <p:spPr>
          <a:xfrm>
            <a:off x="100" y="-5800"/>
            <a:ext cx="9144000" cy="5149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lvl1pPr lvl="0" algn="ctr">
              <a:buNone/>
              <a:defRPr>
                <a:solidFill>
                  <a:srgbClr val="294667"/>
                </a:solidFill>
              </a:defRPr>
            </a:lvl1pPr>
            <a:lvl2pPr lvl="1" algn="ctr">
              <a:buNone/>
              <a:defRPr>
                <a:solidFill>
                  <a:srgbClr val="294667"/>
                </a:solidFill>
              </a:defRPr>
            </a:lvl2pPr>
            <a:lvl3pPr lvl="2" algn="ctr">
              <a:buNone/>
              <a:defRPr>
                <a:solidFill>
                  <a:srgbClr val="294667"/>
                </a:solidFill>
              </a:defRPr>
            </a:lvl3pPr>
            <a:lvl4pPr lvl="3" algn="ctr">
              <a:buNone/>
              <a:defRPr>
                <a:solidFill>
                  <a:srgbClr val="294667"/>
                </a:solidFill>
              </a:defRPr>
            </a:lvl4pPr>
            <a:lvl5pPr lvl="4" algn="ctr">
              <a:buNone/>
              <a:defRPr>
                <a:solidFill>
                  <a:srgbClr val="294667"/>
                </a:solidFill>
              </a:defRPr>
            </a:lvl5pPr>
            <a:lvl6pPr lvl="5" algn="ctr">
              <a:buNone/>
              <a:defRPr>
                <a:solidFill>
                  <a:srgbClr val="294667"/>
                </a:solidFill>
              </a:defRPr>
            </a:lvl6pPr>
            <a:lvl7pPr lvl="6" algn="ctr">
              <a:buNone/>
              <a:defRPr>
                <a:solidFill>
                  <a:srgbClr val="294667"/>
                </a:solidFill>
              </a:defRPr>
            </a:lvl7pPr>
            <a:lvl8pPr lvl="7" algn="ctr">
              <a:buNone/>
              <a:defRPr>
                <a:solidFill>
                  <a:srgbClr val="294667"/>
                </a:solidFill>
              </a:defRPr>
            </a:lvl8pPr>
            <a:lvl9pPr lvl="8" algn="ctr">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bright)">
  <p:cSld name="BLANK_1">
    <p:spTree>
      <p:nvGrpSpPr>
        <p:cNvPr id="1" name="Shape 90"/>
        <p:cNvGrpSpPr/>
        <p:nvPr/>
      </p:nvGrpSpPr>
      <p:grpSpPr>
        <a:xfrm>
          <a:off x="0" y="0"/>
          <a:ext cx="0" cy="0"/>
          <a:chOff x="0" y="0"/>
          <a:chExt cx="0" cy="0"/>
        </a:xfrm>
      </p:grpSpPr>
      <p:sp>
        <p:nvSpPr>
          <p:cNvPr id="91" name="Shape 91"/>
          <p:cNvSpPr/>
          <p:nvPr/>
        </p:nvSpPr>
        <p:spPr>
          <a:xfrm>
            <a:off x="100" y="-5800"/>
            <a:ext cx="9144000" cy="5149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0" y="-5925"/>
            <a:ext cx="9144000" cy="5149500"/>
          </a:xfrm>
          <a:prstGeom prst="frame">
            <a:avLst>
              <a:gd name="adj1" fmla="val 5041"/>
            </a:avLst>
          </a:prstGeom>
          <a:solidFill>
            <a:srgbClr val="00467C"/>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white)">
  <p:cSld name="BLANK_1_1">
    <p:spTree>
      <p:nvGrpSpPr>
        <p:cNvPr id="1" name="Shape 95"/>
        <p:cNvGrpSpPr/>
        <p:nvPr/>
      </p:nvGrpSpPr>
      <p:grpSpPr>
        <a:xfrm>
          <a:off x="0" y="0"/>
          <a:ext cx="0" cy="0"/>
          <a:chOff x="0" y="0"/>
          <a:chExt cx="0" cy="0"/>
        </a:xfrm>
      </p:grpSpPr>
      <p:sp>
        <p:nvSpPr>
          <p:cNvPr id="96" name="Shape 96"/>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303650" y="460700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txBox="1">
            <a:spLocks noGrp="1"/>
          </p:cNvSpPr>
          <p:nvPr>
            <p:ph type="sldNum" idx="12"/>
          </p:nvPr>
        </p:nvSpPr>
        <p:spPr>
          <a:xfrm>
            <a:off x="4303650" y="4617474"/>
            <a:ext cx="536700" cy="536700"/>
          </a:xfrm>
          <a:prstGeom prst="rect">
            <a:avLst/>
          </a:prstGeom>
          <a:solidFill>
            <a:srgbClr val="00467C"/>
          </a:solidFill>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Shape 16"/>
          <p:cNvSpPr/>
          <p:nvPr/>
        </p:nvSpPr>
        <p:spPr>
          <a:xfrm>
            <a:off x="0" y="0"/>
            <a:ext cx="45720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0" name="Shape 20"/>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lstStyle>
            <a:lvl1pPr lvl="0" rtl="0">
              <a:spcBef>
                <a:spcPts val="0"/>
              </a:spcBef>
              <a:spcAft>
                <a:spcPts val="0"/>
              </a:spcAft>
              <a:buClr>
                <a:srgbClr val="FFA800"/>
              </a:buClr>
              <a:buSzPts val="1400"/>
              <a:buNone/>
              <a:defRPr sz="1400">
                <a:solidFill>
                  <a:srgbClr val="294667"/>
                </a:solidFill>
              </a:defRPr>
            </a:lvl1pPr>
            <a:lvl2pPr lvl="1" rtl="0">
              <a:spcBef>
                <a:spcPts val="0"/>
              </a:spcBef>
              <a:spcAft>
                <a:spcPts val="0"/>
              </a:spcAft>
              <a:buClr>
                <a:srgbClr val="FFA800"/>
              </a:buClr>
              <a:buSzPts val="1400"/>
              <a:buNone/>
              <a:defRPr sz="1400">
                <a:solidFill>
                  <a:srgbClr val="FFA800"/>
                </a:solidFill>
              </a:defRPr>
            </a:lvl2pPr>
            <a:lvl3pPr lvl="2" rtl="0">
              <a:spcBef>
                <a:spcPts val="0"/>
              </a:spcBef>
              <a:spcAft>
                <a:spcPts val="0"/>
              </a:spcAft>
              <a:buClr>
                <a:srgbClr val="FFA800"/>
              </a:buClr>
              <a:buSzPts val="1400"/>
              <a:buNone/>
              <a:defRPr sz="1400">
                <a:solidFill>
                  <a:srgbClr val="FFA800"/>
                </a:solidFill>
              </a:defRPr>
            </a:lvl3pPr>
            <a:lvl4pPr lvl="3" rtl="0">
              <a:spcBef>
                <a:spcPts val="0"/>
              </a:spcBef>
              <a:spcAft>
                <a:spcPts val="0"/>
              </a:spcAft>
              <a:buClr>
                <a:srgbClr val="FFA800"/>
              </a:buClr>
              <a:buSzPts val="1400"/>
              <a:buNone/>
              <a:defRPr sz="1400">
                <a:solidFill>
                  <a:srgbClr val="FFA800"/>
                </a:solidFill>
              </a:defRPr>
            </a:lvl4pPr>
            <a:lvl5pPr lvl="4" rtl="0">
              <a:spcBef>
                <a:spcPts val="0"/>
              </a:spcBef>
              <a:spcAft>
                <a:spcPts val="0"/>
              </a:spcAft>
              <a:buClr>
                <a:srgbClr val="FFA800"/>
              </a:buClr>
              <a:buSzPts val="1400"/>
              <a:buNone/>
              <a:defRPr sz="1400">
                <a:solidFill>
                  <a:srgbClr val="FFA800"/>
                </a:solidFill>
              </a:defRPr>
            </a:lvl5pPr>
            <a:lvl6pPr lvl="5" rtl="0">
              <a:spcBef>
                <a:spcPts val="0"/>
              </a:spcBef>
              <a:spcAft>
                <a:spcPts val="0"/>
              </a:spcAft>
              <a:buClr>
                <a:srgbClr val="FFA800"/>
              </a:buClr>
              <a:buSzPts val="1400"/>
              <a:buNone/>
              <a:defRPr sz="1400">
                <a:solidFill>
                  <a:srgbClr val="FFA800"/>
                </a:solidFill>
              </a:defRPr>
            </a:lvl6pPr>
            <a:lvl7pPr lvl="6" rtl="0">
              <a:spcBef>
                <a:spcPts val="0"/>
              </a:spcBef>
              <a:spcAft>
                <a:spcPts val="0"/>
              </a:spcAft>
              <a:buClr>
                <a:srgbClr val="FFA800"/>
              </a:buClr>
              <a:buSzPts val="1400"/>
              <a:buNone/>
              <a:defRPr sz="1400">
                <a:solidFill>
                  <a:srgbClr val="FFA800"/>
                </a:solidFill>
              </a:defRPr>
            </a:lvl7pPr>
            <a:lvl8pPr lvl="7" rtl="0">
              <a:spcBef>
                <a:spcPts val="0"/>
              </a:spcBef>
              <a:spcAft>
                <a:spcPts val="0"/>
              </a:spcAft>
              <a:buClr>
                <a:srgbClr val="FFA800"/>
              </a:buClr>
              <a:buSzPts val="1400"/>
              <a:buNone/>
              <a:defRPr sz="1400">
                <a:solidFill>
                  <a:srgbClr val="FFA800"/>
                </a:solidFill>
              </a:defRPr>
            </a:lvl8pPr>
            <a:lvl9pPr lvl="8" rtl="0">
              <a:spcBef>
                <a:spcPts val="0"/>
              </a:spcBef>
              <a:spcAft>
                <a:spcPts val="0"/>
              </a:spcAft>
              <a:buClr>
                <a:srgbClr val="FFA800"/>
              </a:buClr>
              <a:buSzPts val="1400"/>
              <a:buNone/>
              <a:defRPr sz="1400">
                <a:solidFill>
                  <a:srgbClr val="FFA800"/>
                </a:solidFill>
              </a:defRPr>
            </a:lvl9pPr>
          </a:lstStyle>
          <a:p>
            <a:endParaRPr/>
          </a:p>
        </p:txBody>
      </p:sp>
      <p:sp>
        <p:nvSpPr>
          <p:cNvPr id="21" name="Shape 21"/>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22" name="Shape 22"/>
          <p:cNvCxnSpPr/>
          <p:nvPr/>
        </p:nvCxnSpPr>
        <p:spPr>
          <a:xfrm>
            <a:off x="5136765" y="3486150"/>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Shape 24"/>
          <p:cNvSpPr/>
          <p:nvPr/>
        </p:nvSpPr>
        <p:spPr>
          <a:xfrm>
            <a:off x="100" y="-5800"/>
            <a:ext cx="9144000" cy="5149500"/>
          </a:xfrm>
          <a:prstGeom prst="rect">
            <a:avLst/>
          </a:prstGeom>
          <a:solidFill>
            <a:schemeClr val="bg1">
              <a:alpha val="8615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0467C"/>
              </a:solidFill>
            </a:endParaRPr>
          </a:p>
        </p:txBody>
      </p:sp>
      <p:sp>
        <p:nvSpPr>
          <p:cNvPr id="25" name="Shape 25"/>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4303650" y="0"/>
            <a:ext cx="536700" cy="886500"/>
          </a:xfrm>
          <a:prstGeom prst="rect">
            <a:avLst/>
          </a:prstGeom>
          <a:solidFill>
            <a:srgbClr val="00467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3593400" y="208667"/>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bg1"/>
                </a:solidFill>
              </a:rPr>
              <a:t>“</a:t>
            </a:r>
            <a:endParaRPr sz="6000" b="1">
              <a:solidFill>
                <a:schemeClr val="bg1"/>
              </a:solidFill>
            </a:endParaRPr>
          </a:p>
        </p:txBody>
      </p:sp>
      <p:sp>
        <p:nvSpPr>
          <p:cNvPr id="28" name="Shape 28"/>
          <p:cNvSpPr/>
          <p:nvPr/>
        </p:nvSpPr>
        <p:spPr>
          <a:xfrm>
            <a:off x="4303650" y="4607000"/>
            <a:ext cx="536700" cy="536700"/>
          </a:xfrm>
          <a:prstGeom prst="rect">
            <a:avLst/>
          </a:prstGeom>
          <a:solidFill>
            <a:srgbClr val="00467C"/>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txBox="1">
            <a:spLocks noGrp="1"/>
          </p:cNvSpPr>
          <p:nvPr>
            <p:ph type="body" idx="1"/>
          </p:nvPr>
        </p:nvSpPr>
        <p:spPr>
          <a:xfrm>
            <a:off x="1616475" y="1393325"/>
            <a:ext cx="5911200" cy="3003600"/>
          </a:xfrm>
          <a:prstGeom prst="rect">
            <a:avLst/>
          </a:prstGeom>
        </p:spPr>
        <p:txBody>
          <a:bodyPr spcFirstLastPara="1" wrap="square" lIns="91425" tIns="91425" rIns="91425" bIns="91425" anchor="t" anchorCtr="0"/>
          <a:lstStyle>
            <a:lvl1pPr marL="457200" lvl="0" indent="-419100" algn="ctr" rtl="0">
              <a:spcBef>
                <a:spcPts val="600"/>
              </a:spcBef>
              <a:spcAft>
                <a:spcPts val="0"/>
              </a:spcAft>
              <a:buClr>
                <a:srgbClr val="FFFFFF"/>
              </a:buClr>
              <a:buSzPts val="3000"/>
              <a:buChar char="▫"/>
              <a:defRPr sz="3000" b="1">
                <a:solidFill>
                  <a:srgbClr val="00467C"/>
                </a:solidFill>
              </a:defRPr>
            </a:lvl1pPr>
            <a:lvl2pPr marL="914400" lvl="1" indent="-419100" algn="ctr" rtl="0">
              <a:spcBef>
                <a:spcPts val="0"/>
              </a:spcBef>
              <a:spcAft>
                <a:spcPts val="0"/>
              </a:spcAft>
              <a:buClr>
                <a:srgbClr val="FFFFFF"/>
              </a:buClr>
              <a:buSzPts val="3000"/>
              <a:buChar char="▪"/>
              <a:defRPr sz="3000" b="1">
                <a:solidFill>
                  <a:srgbClr val="FFFFFF"/>
                </a:solidFill>
              </a:defRPr>
            </a:lvl2pPr>
            <a:lvl3pPr marL="1371600" lvl="2" indent="-419100" algn="ctr" rtl="0">
              <a:spcBef>
                <a:spcPts val="0"/>
              </a:spcBef>
              <a:spcAft>
                <a:spcPts val="0"/>
              </a:spcAft>
              <a:buClr>
                <a:srgbClr val="FFFFFF"/>
              </a:buClr>
              <a:buSzPts val="3000"/>
              <a:buChar char="▫"/>
              <a:defRPr sz="3000" b="1">
                <a:solidFill>
                  <a:srgbClr val="FFFFFF"/>
                </a:solidFill>
              </a:defRPr>
            </a:lvl3pPr>
            <a:lvl4pPr marL="1828800" lvl="3" indent="-419100" algn="ctr" rtl="0">
              <a:spcBef>
                <a:spcPts val="0"/>
              </a:spcBef>
              <a:spcAft>
                <a:spcPts val="0"/>
              </a:spcAft>
              <a:buClr>
                <a:srgbClr val="FFFFFF"/>
              </a:buClr>
              <a:buSzPts val="3000"/>
              <a:buChar char="▪"/>
              <a:defRPr sz="3000" b="1">
                <a:solidFill>
                  <a:srgbClr val="FFFFFF"/>
                </a:solidFill>
              </a:defRPr>
            </a:lvl4pPr>
            <a:lvl5pPr marL="2286000" lvl="4" indent="-419100" algn="ctr" rtl="0">
              <a:spcBef>
                <a:spcPts val="0"/>
              </a:spcBef>
              <a:spcAft>
                <a:spcPts val="0"/>
              </a:spcAft>
              <a:buClr>
                <a:srgbClr val="FFFFFF"/>
              </a:buClr>
              <a:buSzPts val="3000"/>
              <a:buChar char="▫"/>
              <a:defRPr sz="3000" b="1">
                <a:solidFill>
                  <a:srgbClr val="FFFFFF"/>
                </a:solidFill>
              </a:defRPr>
            </a:lvl5pPr>
            <a:lvl6pPr marL="2743200" lvl="5" indent="-419100" algn="ctr" rtl="0">
              <a:spcBef>
                <a:spcPts val="0"/>
              </a:spcBef>
              <a:spcAft>
                <a:spcPts val="0"/>
              </a:spcAft>
              <a:buClr>
                <a:srgbClr val="FFFFFF"/>
              </a:buClr>
              <a:buSzPts val="3000"/>
              <a:buChar char="▪"/>
              <a:defRPr sz="3000" b="1">
                <a:solidFill>
                  <a:srgbClr val="FFFFFF"/>
                </a:solidFill>
              </a:defRPr>
            </a:lvl6pPr>
            <a:lvl7pPr marL="3200400" lvl="6" indent="-419100" algn="ctr" rtl="0">
              <a:spcBef>
                <a:spcPts val="0"/>
              </a:spcBef>
              <a:spcAft>
                <a:spcPts val="0"/>
              </a:spcAft>
              <a:buClr>
                <a:srgbClr val="FFFFFF"/>
              </a:buClr>
              <a:buSzPts val="3000"/>
              <a:buChar char="▫"/>
              <a:defRPr sz="3000" b="1">
                <a:solidFill>
                  <a:srgbClr val="FFFFFF"/>
                </a:solidFill>
              </a:defRPr>
            </a:lvl7pPr>
            <a:lvl8pPr marL="3657600" lvl="7" indent="-419100" algn="ctr" rtl="0">
              <a:spcBef>
                <a:spcPts val="0"/>
              </a:spcBef>
              <a:spcAft>
                <a:spcPts val="0"/>
              </a:spcAft>
              <a:buClr>
                <a:srgbClr val="FFFFFF"/>
              </a:buClr>
              <a:buSzPts val="3000"/>
              <a:buChar char="▪"/>
              <a:defRPr sz="3000" b="1">
                <a:solidFill>
                  <a:srgbClr val="FFFFFF"/>
                </a:solidFill>
              </a:defRPr>
            </a:lvl8pPr>
            <a:lvl9pPr marL="4114800" lvl="8" indent="-419100" algn="ctr">
              <a:spcBef>
                <a:spcPts val="0"/>
              </a:spcBef>
              <a:spcAft>
                <a:spcPts val="0"/>
              </a:spcAft>
              <a:buClr>
                <a:srgbClr val="FFFFFF"/>
              </a:buClr>
              <a:buSzPts val="3000"/>
              <a:buChar char="▫"/>
              <a:defRPr sz="3000" b="1">
                <a:solidFill>
                  <a:srgbClr val="FFFFFF"/>
                </a:solidFill>
              </a:defRPr>
            </a:lvl9pPr>
          </a:lstStyle>
          <a:p>
            <a:endParaRPr/>
          </a:p>
        </p:txBody>
      </p:sp>
      <p:sp>
        <p:nvSpPr>
          <p:cNvPr id="30" name="Shape 3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1_Quote">
    <p:spTree>
      <p:nvGrpSpPr>
        <p:cNvPr id="1" name="Shape 23"/>
        <p:cNvGrpSpPr/>
        <p:nvPr/>
      </p:nvGrpSpPr>
      <p:grpSpPr>
        <a:xfrm>
          <a:off x="0" y="0"/>
          <a:ext cx="0" cy="0"/>
          <a:chOff x="0" y="0"/>
          <a:chExt cx="0" cy="0"/>
        </a:xfrm>
      </p:grpSpPr>
      <p:sp>
        <p:nvSpPr>
          <p:cNvPr id="24" name="Shape 24"/>
          <p:cNvSpPr/>
          <p:nvPr/>
        </p:nvSpPr>
        <p:spPr>
          <a:xfrm>
            <a:off x="100" y="-5800"/>
            <a:ext cx="9144000" cy="5149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4303650" y="0"/>
            <a:ext cx="536700" cy="886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3593400" y="208667"/>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294667"/>
                </a:solidFill>
              </a:rPr>
              <a:t>“</a:t>
            </a:r>
            <a:endParaRPr sz="6000" b="1">
              <a:solidFill>
                <a:srgbClr val="294667"/>
              </a:solidFill>
            </a:endParaRPr>
          </a:p>
        </p:txBody>
      </p:sp>
      <p:sp>
        <p:nvSpPr>
          <p:cNvPr id="28" name="Shape 28"/>
          <p:cNvSpPr/>
          <p:nvPr/>
        </p:nvSpPr>
        <p:spPr>
          <a:xfrm>
            <a:off x="4303650" y="460700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txBox="1">
            <a:spLocks noGrp="1"/>
          </p:cNvSpPr>
          <p:nvPr>
            <p:ph type="body" idx="1"/>
          </p:nvPr>
        </p:nvSpPr>
        <p:spPr>
          <a:xfrm>
            <a:off x="1616475" y="1393325"/>
            <a:ext cx="5911200" cy="3003600"/>
          </a:xfrm>
          <a:prstGeom prst="rect">
            <a:avLst/>
          </a:prstGeom>
        </p:spPr>
        <p:txBody>
          <a:bodyPr spcFirstLastPara="1" wrap="square" lIns="91425" tIns="91425" rIns="91425" bIns="91425" anchor="t" anchorCtr="0"/>
          <a:lstStyle>
            <a:lvl1pPr marL="457200" lvl="0" indent="-419100" algn="ctr" rtl="0">
              <a:spcBef>
                <a:spcPts val="600"/>
              </a:spcBef>
              <a:spcAft>
                <a:spcPts val="0"/>
              </a:spcAft>
              <a:buClr>
                <a:srgbClr val="FFFFFF"/>
              </a:buClr>
              <a:buSzPts val="3000"/>
              <a:buChar char="▫"/>
              <a:defRPr sz="3000" b="1">
                <a:solidFill>
                  <a:srgbClr val="FFFFFF"/>
                </a:solidFill>
              </a:defRPr>
            </a:lvl1pPr>
            <a:lvl2pPr marL="914400" lvl="1" indent="-419100" algn="ctr" rtl="0">
              <a:spcBef>
                <a:spcPts val="0"/>
              </a:spcBef>
              <a:spcAft>
                <a:spcPts val="0"/>
              </a:spcAft>
              <a:buClr>
                <a:srgbClr val="FFFFFF"/>
              </a:buClr>
              <a:buSzPts val="3000"/>
              <a:buChar char="▪"/>
              <a:defRPr sz="3000" b="1">
                <a:solidFill>
                  <a:srgbClr val="FFFFFF"/>
                </a:solidFill>
              </a:defRPr>
            </a:lvl2pPr>
            <a:lvl3pPr marL="1371600" lvl="2" indent="-419100" algn="ctr" rtl="0">
              <a:spcBef>
                <a:spcPts val="0"/>
              </a:spcBef>
              <a:spcAft>
                <a:spcPts val="0"/>
              </a:spcAft>
              <a:buClr>
                <a:srgbClr val="FFFFFF"/>
              </a:buClr>
              <a:buSzPts val="3000"/>
              <a:buChar char="▫"/>
              <a:defRPr sz="3000" b="1">
                <a:solidFill>
                  <a:srgbClr val="FFFFFF"/>
                </a:solidFill>
              </a:defRPr>
            </a:lvl3pPr>
            <a:lvl4pPr marL="1828800" lvl="3" indent="-419100" algn="ctr" rtl="0">
              <a:spcBef>
                <a:spcPts val="0"/>
              </a:spcBef>
              <a:spcAft>
                <a:spcPts val="0"/>
              </a:spcAft>
              <a:buClr>
                <a:srgbClr val="FFFFFF"/>
              </a:buClr>
              <a:buSzPts val="3000"/>
              <a:buChar char="▪"/>
              <a:defRPr sz="3000" b="1">
                <a:solidFill>
                  <a:srgbClr val="FFFFFF"/>
                </a:solidFill>
              </a:defRPr>
            </a:lvl4pPr>
            <a:lvl5pPr marL="2286000" lvl="4" indent="-419100" algn="ctr" rtl="0">
              <a:spcBef>
                <a:spcPts val="0"/>
              </a:spcBef>
              <a:spcAft>
                <a:spcPts val="0"/>
              </a:spcAft>
              <a:buClr>
                <a:srgbClr val="FFFFFF"/>
              </a:buClr>
              <a:buSzPts val="3000"/>
              <a:buChar char="▫"/>
              <a:defRPr sz="3000" b="1">
                <a:solidFill>
                  <a:srgbClr val="FFFFFF"/>
                </a:solidFill>
              </a:defRPr>
            </a:lvl5pPr>
            <a:lvl6pPr marL="2743200" lvl="5" indent="-419100" algn="ctr" rtl="0">
              <a:spcBef>
                <a:spcPts val="0"/>
              </a:spcBef>
              <a:spcAft>
                <a:spcPts val="0"/>
              </a:spcAft>
              <a:buClr>
                <a:srgbClr val="FFFFFF"/>
              </a:buClr>
              <a:buSzPts val="3000"/>
              <a:buChar char="▪"/>
              <a:defRPr sz="3000" b="1">
                <a:solidFill>
                  <a:srgbClr val="FFFFFF"/>
                </a:solidFill>
              </a:defRPr>
            </a:lvl6pPr>
            <a:lvl7pPr marL="3200400" lvl="6" indent="-419100" algn="ctr" rtl="0">
              <a:spcBef>
                <a:spcPts val="0"/>
              </a:spcBef>
              <a:spcAft>
                <a:spcPts val="0"/>
              </a:spcAft>
              <a:buClr>
                <a:srgbClr val="FFFFFF"/>
              </a:buClr>
              <a:buSzPts val="3000"/>
              <a:buChar char="▫"/>
              <a:defRPr sz="3000" b="1">
                <a:solidFill>
                  <a:srgbClr val="FFFFFF"/>
                </a:solidFill>
              </a:defRPr>
            </a:lvl7pPr>
            <a:lvl8pPr marL="3657600" lvl="7" indent="-419100" algn="ctr" rtl="0">
              <a:spcBef>
                <a:spcPts val="0"/>
              </a:spcBef>
              <a:spcAft>
                <a:spcPts val="0"/>
              </a:spcAft>
              <a:buClr>
                <a:srgbClr val="FFFFFF"/>
              </a:buClr>
              <a:buSzPts val="3000"/>
              <a:buChar char="▪"/>
              <a:defRPr sz="3000" b="1">
                <a:solidFill>
                  <a:srgbClr val="FFFFFF"/>
                </a:solidFill>
              </a:defRPr>
            </a:lvl8pPr>
            <a:lvl9pPr marL="4114800" lvl="8" indent="-419100" algn="ctr">
              <a:spcBef>
                <a:spcPts val="0"/>
              </a:spcBef>
              <a:spcAft>
                <a:spcPts val="0"/>
              </a:spcAft>
              <a:buClr>
                <a:srgbClr val="FFFFFF"/>
              </a:buClr>
              <a:buSzPts val="3000"/>
              <a:buChar char="▫"/>
              <a:defRPr sz="3000" b="1">
                <a:solidFill>
                  <a:srgbClr val="FFFFFF"/>
                </a:solidFill>
              </a:defRPr>
            </a:lvl9pPr>
          </a:lstStyle>
          <a:p>
            <a:endParaRPr/>
          </a:p>
        </p:txBody>
      </p:sp>
      <p:sp>
        <p:nvSpPr>
          <p:cNvPr id="30" name="Shape 3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46492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lf - Text right" type="tx">
  <p:cSld name="TITLE_AND_BODY">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99422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99422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102787"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 - Text right" type="tx" preserve="1">
  <p:cSld name="1_Half - Text right">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00467C">
              <a:alpha val="85880"/>
            </a:srgbClr>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solidFill>
                <a:schemeClr val="bg1"/>
              </a:solidFill>
            </a:endParaRPr>
          </a:p>
        </p:txBody>
      </p:sp>
      <p:sp>
        <p:nvSpPr>
          <p:cNvPr id="33" name="Shape 33"/>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2222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2222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solidFill>
                  <a:schemeClr val="bg1"/>
                </a:solidFill>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30787" y="1519975"/>
            <a:ext cx="452400" cy="0"/>
          </a:xfrm>
          <a:prstGeom prst="straightConnector1">
            <a:avLst/>
          </a:prstGeom>
          <a:noFill/>
          <a:ln w="28575" cap="flat" cmpd="sng">
            <a:solidFill>
              <a:schemeClr val="bg1"/>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032156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alf - Text right" type="tx" preserve="1">
  <p:cSld name="1_Half - Text right">
    <p:spTree>
      <p:nvGrpSpPr>
        <p:cNvPr id="1" name="Shape 31"/>
        <p:cNvGrpSpPr/>
        <p:nvPr/>
      </p:nvGrpSpPr>
      <p:grpSpPr>
        <a:xfrm>
          <a:off x="0" y="0"/>
          <a:ext cx="0" cy="0"/>
          <a:chOff x="0" y="0"/>
          <a:chExt cx="0" cy="0"/>
        </a:xfrm>
      </p:grpSpPr>
      <p:sp>
        <p:nvSpPr>
          <p:cNvPr id="32" name="Shape 32"/>
          <p:cNvSpPr/>
          <p:nvPr/>
        </p:nvSpPr>
        <p:spPr>
          <a:xfrm>
            <a:off x="4572000" y="0"/>
            <a:ext cx="45720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762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8318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8318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91747"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59314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 - Text left">
  <p:cSld name="TITLE_AND_BODY_1">
    <p:spTree>
      <p:nvGrpSpPr>
        <p:cNvPr id="1" name="Shape 39"/>
        <p:cNvGrpSpPr/>
        <p:nvPr/>
      </p:nvGrpSpPr>
      <p:grpSpPr>
        <a:xfrm>
          <a:off x="0" y="0"/>
          <a:ext cx="0" cy="0"/>
          <a:chOff x="0" y="0"/>
          <a:chExt cx="0" cy="0"/>
        </a:xfrm>
      </p:grpSpPr>
      <p:sp>
        <p:nvSpPr>
          <p:cNvPr id="40" name="Shape 40"/>
          <p:cNvSpPr/>
          <p:nvPr/>
        </p:nvSpPr>
        <p:spPr>
          <a:xfrm>
            <a:off x="0" y="0"/>
            <a:ext cx="45720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4572000" y="0"/>
            <a:ext cx="4572000" cy="5143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txBox="1">
            <a:spLocks noGrp="1"/>
          </p:cNvSpPr>
          <p:nvPr>
            <p:ph type="title"/>
          </p:nvPr>
        </p:nvSpPr>
        <p:spPr>
          <a:xfrm>
            <a:off x="433768" y="693650"/>
            <a:ext cx="3692400" cy="7689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Shape 43"/>
          <p:cNvSpPr txBox="1">
            <a:spLocks noGrp="1"/>
          </p:cNvSpPr>
          <p:nvPr>
            <p:ph type="body" idx="1"/>
          </p:nvPr>
        </p:nvSpPr>
        <p:spPr>
          <a:xfrm>
            <a:off x="433768" y="1585101"/>
            <a:ext cx="3692400" cy="3340800"/>
          </a:xfrm>
          <a:prstGeom prst="rect">
            <a:avLst/>
          </a:prstGeom>
        </p:spPr>
        <p:txBody>
          <a:bodyPr spcFirstLastPara="1" wrap="square" lIns="91425" tIns="91425" rIns="91425" bIns="91425" anchor="t" anchorCtr="0"/>
          <a:lstStyle>
            <a:lvl1pPr marL="457200" lvl="0" indent="-342900" rtl="0">
              <a:spcBef>
                <a:spcPts val="600"/>
              </a:spcBef>
              <a:spcAft>
                <a:spcPts val="0"/>
              </a:spcAft>
              <a:buClr>
                <a:srgbClr val="FFFFFF"/>
              </a:buClr>
              <a:buSzPts val="1800"/>
              <a:buChar char="▫"/>
              <a:defRPr>
                <a:solidFill>
                  <a:srgbClr val="FFFFFF"/>
                </a:solidFill>
              </a:defRPr>
            </a:lvl1pPr>
            <a:lvl2pPr marL="914400" lvl="1" indent="-342900" rtl="0">
              <a:spcBef>
                <a:spcPts val="0"/>
              </a:spcBef>
              <a:spcAft>
                <a:spcPts val="0"/>
              </a:spcAft>
              <a:buClr>
                <a:srgbClr val="FFFFFF"/>
              </a:buClr>
              <a:buSzPts val="1800"/>
              <a:buChar char="▪"/>
              <a:defRPr>
                <a:solidFill>
                  <a:srgbClr val="FFFFFF"/>
                </a:solidFill>
              </a:defRPr>
            </a:lvl2pPr>
            <a:lvl3pPr marL="1371600" lvl="2" indent="-342900" rtl="0">
              <a:spcBef>
                <a:spcPts val="0"/>
              </a:spcBef>
              <a:spcAft>
                <a:spcPts val="0"/>
              </a:spcAft>
              <a:buClr>
                <a:srgbClr val="FFFFFF"/>
              </a:buClr>
              <a:buSzPts val="1800"/>
              <a:buChar char="▫"/>
              <a:defRPr>
                <a:solidFill>
                  <a:srgbClr val="FFFFFF"/>
                </a:solidFill>
              </a:defRPr>
            </a:lvl3pPr>
            <a:lvl4pPr marL="1828800" lvl="3" indent="-342900" rtl="0">
              <a:spcBef>
                <a:spcPts val="0"/>
              </a:spcBef>
              <a:spcAft>
                <a:spcPts val="0"/>
              </a:spcAft>
              <a:buClr>
                <a:srgbClr val="FFFFFF"/>
              </a:buClr>
              <a:buSzPts val="1800"/>
              <a:buChar char="▪"/>
              <a:defRPr>
                <a:solidFill>
                  <a:srgbClr val="FFFFFF"/>
                </a:solidFill>
              </a:defRPr>
            </a:lvl4pPr>
            <a:lvl5pPr marL="2286000" lvl="4" indent="-342900" rtl="0">
              <a:spcBef>
                <a:spcPts val="0"/>
              </a:spcBef>
              <a:spcAft>
                <a:spcPts val="0"/>
              </a:spcAft>
              <a:buClr>
                <a:srgbClr val="FFFFFF"/>
              </a:buClr>
              <a:buSzPts val="1800"/>
              <a:buChar char="▫"/>
              <a:defRPr>
                <a:solidFill>
                  <a:srgbClr val="FFFFFF"/>
                </a:solidFill>
              </a:defRPr>
            </a:lvl5pPr>
            <a:lvl6pPr marL="2743200" lvl="5" indent="-342900" rtl="0">
              <a:spcBef>
                <a:spcPts val="0"/>
              </a:spcBef>
              <a:spcAft>
                <a:spcPts val="0"/>
              </a:spcAft>
              <a:buClr>
                <a:srgbClr val="FFFFFF"/>
              </a:buClr>
              <a:buSzPts val="1800"/>
              <a:buChar char="▪"/>
              <a:defRPr>
                <a:solidFill>
                  <a:srgbClr val="FFFFFF"/>
                </a:solidFill>
              </a:defRPr>
            </a:lvl6pPr>
            <a:lvl7pPr marL="3200400" lvl="6" indent="-342900" rtl="0">
              <a:spcBef>
                <a:spcPts val="0"/>
              </a:spcBef>
              <a:spcAft>
                <a:spcPts val="0"/>
              </a:spcAft>
              <a:buClr>
                <a:srgbClr val="FFFFFF"/>
              </a:buClr>
              <a:buSzPts val="1800"/>
              <a:buChar char="▫"/>
              <a:defRPr>
                <a:solidFill>
                  <a:srgbClr val="FFFFFF"/>
                </a:solidFill>
              </a:defRPr>
            </a:lvl7pPr>
            <a:lvl8pPr marL="3657600" lvl="7" indent="-342900" rtl="0">
              <a:spcBef>
                <a:spcPts val="0"/>
              </a:spcBef>
              <a:spcAft>
                <a:spcPts val="0"/>
              </a:spcAft>
              <a:buClr>
                <a:srgbClr val="FFFFFF"/>
              </a:buClr>
              <a:buSzPts val="1800"/>
              <a:buChar char="▪"/>
              <a:defRPr>
                <a:solidFill>
                  <a:srgbClr val="FFFFFF"/>
                </a:solidFill>
              </a:defRPr>
            </a:lvl8pPr>
            <a:lvl9pPr marL="4114800" lvl="8" indent="-342900" rtl="0">
              <a:spcBef>
                <a:spcPts val="0"/>
              </a:spcBef>
              <a:spcAft>
                <a:spcPts val="0"/>
              </a:spcAft>
              <a:buClr>
                <a:srgbClr val="FFFFFF"/>
              </a:buClr>
              <a:buSzPts val="1800"/>
              <a:buChar char="▫"/>
              <a:defRPr>
                <a:solidFill>
                  <a:srgbClr val="FFFFFF"/>
                </a:solidFill>
              </a:defRPr>
            </a:lvl9pPr>
          </a:lstStyle>
          <a:p>
            <a:endParaRPr/>
          </a:p>
        </p:txBody>
      </p:sp>
      <p:sp>
        <p:nvSpPr>
          <p:cNvPr id="45" name="Shape 45"/>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a:spLocks noGrp="1"/>
          </p:cNvSpPr>
          <p:nvPr>
            <p:ph type="sldNum" idx="12"/>
          </p:nvPr>
        </p:nvSpPr>
        <p:spPr>
          <a:xfrm>
            <a:off x="-6000" y="0"/>
            <a:ext cx="548700" cy="536700"/>
          </a:xfrm>
          <a:prstGeom prst="rect">
            <a:avLst/>
          </a:prstGeom>
          <a:noFill/>
          <a:ln>
            <a:noFill/>
          </a:ln>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ird - 2 columns right" type="twoColTx">
  <p:cSld name="TITLE_AND_TWO_COLUMNS">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Shape 52"/>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3" name="Shape 53"/>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 name="Shape 54"/>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55" name="Shape 55"/>
          <p:cNvCxnSpPr/>
          <p:nvPr/>
        </p:nvCxnSpPr>
        <p:spPr>
          <a:xfrm>
            <a:off x="3578787"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1pPr>
            <a:lvl2pPr lvl="1">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2pPr>
            <a:lvl3pPr lvl="2">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3pPr>
            <a:lvl4pPr lvl="3">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4pPr>
            <a:lvl5pPr lvl="4">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5pPr>
            <a:lvl6pPr lvl="5">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6pPr>
            <a:lvl7pPr lvl="6">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7pPr>
            <a:lvl8pPr lvl="7">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8pPr>
            <a:lvl9pPr lvl="8">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1pPr>
            <a:lvl2pPr marL="914400" lvl="1"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2pPr>
            <a:lvl3pPr marL="1371600" lvl="2"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3pPr>
            <a:lvl4pPr marL="1828800" lvl="3"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4pPr>
            <a:lvl5pPr marL="2286000" lvl="4"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5pPr>
            <a:lvl6pPr marL="2743200" lvl="5"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6pPr>
            <a:lvl7pPr marL="3200400" lvl="6"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7pPr>
            <a:lvl8pPr marL="3657600" lvl="7"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8pPr>
            <a:lvl9pPr marL="4114800" lvl="8"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rgbClr val="021028"/>
                </a:solidFill>
                <a:latin typeface="Open Sans"/>
                <a:ea typeface="Open Sans"/>
                <a:cs typeface="Open Sans"/>
                <a:sym typeface="Open Sans"/>
              </a:defRPr>
            </a:lvl1pPr>
            <a:lvl2pPr lvl="1" algn="r">
              <a:buNone/>
              <a:defRPr sz="1300" b="1">
                <a:solidFill>
                  <a:srgbClr val="021028"/>
                </a:solidFill>
                <a:latin typeface="Open Sans"/>
                <a:ea typeface="Open Sans"/>
                <a:cs typeface="Open Sans"/>
                <a:sym typeface="Open Sans"/>
              </a:defRPr>
            </a:lvl2pPr>
            <a:lvl3pPr lvl="2" algn="r">
              <a:buNone/>
              <a:defRPr sz="1300" b="1">
                <a:solidFill>
                  <a:srgbClr val="021028"/>
                </a:solidFill>
                <a:latin typeface="Open Sans"/>
                <a:ea typeface="Open Sans"/>
                <a:cs typeface="Open Sans"/>
                <a:sym typeface="Open Sans"/>
              </a:defRPr>
            </a:lvl3pPr>
            <a:lvl4pPr lvl="3" algn="r">
              <a:buNone/>
              <a:defRPr sz="1300" b="1">
                <a:solidFill>
                  <a:srgbClr val="021028"/>
                </a:solidFill>
                <a:latin typeface="Open Sans"/>
                <a:ea typeface="Open Sans"/>
                <a:cs typeface="Open Sans"/>
                <a:sym typeface="Open Sans"/>
              </a:defRPr>
            </a:lvl4pPr>
            <a:lvl5pPr lvl="4" algn="r">
              <a:buNone/>
              <a:defRPr sz="1300" b="1">
                <a:solidFill>
                  <a:srgbClr val="021028"/>
                </a:solidFill>
                <a:latin typeface="Open Sans"/>
                <a:ea typeface="Open Sans"/>
                <a:cs typeface="Open Sans"/>
                <a:sym typeface="Open Sans"/>
              </a:defRPr>
            </a:lvl5pPr>
            <a:lvl6pPr lvl="5" algn="r">
              <a:buNone/>
              <a:defRPr sz="1300" b="1">
                <a:solidFill>
                  <a:srgbClr val="021028"/>
                </a:solidFill>
                <a:latin typeface="Open Sans"/>
                <a:ea typeface="Open Sans"/>
                <a:cs typeface="Open Sans"/>
                <a:sym typeface="Open Sans"/>
              </a:defRPr>
            </a:lvl6pPr>
            <a:lvl7pPr lvl="6" algn="r">
              <a:buNone/>
              <a:defRPr sz="1300" b="1">
                <a:solidFill>
                  <a:srgbClr val="021028"/>
                </a:solidFill>
                <a:latin typeface="Open Sans"/>
                <a:ea typeface="Open Sans"/>
                <a:cs typeface="Open Sans"/>
                <a:sym typeface="Open Sans"/>
              </a:defRPr>
            </a:lvl7pPr>
            <a:lvl8pPr lvl="7" algn="r">
              <a:buNone/>
              <a:defRPr sz="1300" b="1">
                <a:solidFill>
                  <a:srgbClr val="021028"/>
                </a:solidFill>
                <a:latin typeface="Open Sans"/>
                <a:ea typeface="Open Sans"/>
                <a:cs typeface="Open Sans"/>
                <a:sym typeface="Open Sans"/>
              </a:defRPr>
            </a:lvl8pPr>
            <a:lvl9pPr lvl="8" algn="r">
              <a:buNone/>
              <a:defRPr sz="1300" b="1">
                <a:solidFill>
                  <a:srgbClr val="02102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60" r:id="rId1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hyperlink" Target="https://www.kaggle.com/fmena14/crowd-counting" TargetMode="External"/><Relationship Id="rId4" Type="http://schemas.openxmlformats.org/officeDocument/2006/relationships/hyperlink" Target="http://personal.ie.cuhk.edu.hk/~ccloy/downloads_mall_dataset.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hyperlink" Target="https://www.who.int/es/news-room/feature-stories/detail/a-guide-to-who-s-guidan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mallyretail.com/index.php?id=&amp;id_news=365" TargetMode="External"/><Relationship Id="rId5" Type="http://schemas.openxmlformats.org/officeDocument/2006/relationships/hyperlink" Target="https://opain-storage.nyc3.cdn.digitaloceanspaces.com/docs/estadisticas-aeropuerto/2021/Estadisticas-2-Trimestre-2021-v3.pdf" TargetMode="External"/><Relationship Id="rId4" Type="http://schemas.openxmlformats.org/officeDocument/2006/relationships/hyperlink" Target="https://movistararena.co/somo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63.emf"/><Relationship Id="rId4" Type="http://schemas.openxmlformats.org/officeDocument/2006/relationships/image" Target="../media/image62.emf"/></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www.pexels.com/photo/photo-of-a-crowd-238160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hyperlink" Target="https://github.com/MiguelDavid0426/Segunda-entrega-algoritmos-genetico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042F0C-860D-49A5-9906-3980CA64962D}"/>
              </a:ext>
            </a:extLst>
          </p:cNvPr>
          <p:cNvSpPr txBox="1"/>
          <p:nvPr/>
        </p:nvSpPr>
        <p:spPr>
          <a:xfrm>
            <a:off x="0" y="542309"/>
            <a:ext cx="2932352" cy="369332"/>
          </a:xfrm>
          <a:prstGeom prst="rect">
            <a:avLst/>
          </a:prstGeom>
          <a:noFill/>
        </p:spPr>
        <p:txBody>
          <a:bodyPr wrap="square" lIns="91440" tIns="45720" rIns="91440" bIns="45720" rtlCol="0" anchor="t">
            <a:spAutoFit/>
          </a:bodyPr>
          <a:lstStyle/>
          <a:p>
            <a:pPr algn="ctr"/>
            <a:r>
              <a:rPr lang="es-CO" sz="1800" b="1">
                <a:solidFill>
                  <a:srgbClr val="00467C"/>
                </a:solidFill>
                <a:latin typeface="Times New Roman"/>
                <a:cs typeface="Times New Roman"/>
              </a:rPr>
              <a:t>Sistemas Inteligentes</a:t>
            </a:r>
            <a:endParaRPr lang="es-CO" sz="1800" b="1">
              <a:solidFill>
                <a:srgbClr val="00467C"/>
              </a:solidFill>
              <a:latin typeface="Times New Roman" panose="02020603050405020304" pitchFamily="18" charset="0"/>
              <a:cs typeface="Times New Roman" panose="02020603050405020304" pitchFamily="18" charset="0"/>
            </a:endParaRPr>
          </a:p>
        </p:txBody>
      </p:sp>
      <p:sp>
        <p:nvSpPr>
          <p:cNvPr id="4" name="Shape 103">
            <a:extLst>
              <a:ext uri="{FF2B5EF4-FFF2-40B4-BE49-F238E27FC236}">
                <a16:creationId xmlns:a16="http://schemas.microsoft.com/office/drawing/2014/main" id="{DA4DB95A-38FE-470C-8F98-52200BFA2480}"/>
              </a:ext>
            </a:extLst>
          </p:cNvPr>
          <p:cNvSpPr txBox="1">
            <a:spLocks/>
          </p:cNvSpPr>
          <p:nvPr/>
        </p:nvSpPr>
        <p:spPr>
          <a:xfrm>
            <a:off x="3537369" y="726975"/>
            <a:ext cx="5348561" cy="3435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r>
              <a:rPr lang="es-CO">
                <a:solidFill>
                  <a:srgbClr val="00467C"/>
                </a:solidFill>
              </a:rPr>
              <a:t>Conteo de personas a partir de imágenes. </a:t>
            </a:r>
            <a:br>
              <a:rPr lang="es-CO" sz="2800">
                <a:solidFill>
                  <a:schemeClr val="bg1"/>
                </a:solidFill>
              </a:rPr>
            </a:br>
            <a:r>
              <a:rPr lang="es-CO" sz="2800">
                <a:solidFill>
                  <a:schemeClr val="bg1"/>
                </a:solidFill>
              </a:rPr>
              <a:t>Uso de Algoritmos Genéticos para optimizar Red Neuronal Artificial</a:t>
            </a:r>
          </a:p>
        </p:txBody>
      </p:sp>
      <p:sp>
        <p:nvSpPr>
          <p:cNvPr id="6" name="Shape 103">
            <a:extLst>
              <a:ext uri="{FF2B5EF4-FFF2-40B4-BE49-F238E27FC236}">
                <a16:creationId xmlns:a16="http://schemas.microsoft.com/office/drawing/2014/main" id="{D3172A5D-83C0-4879-93C0-33F8FBD14373}"/>
              </a:ext>
            </a:extLst>
          </p:cNvPr>
          <p:cNvSpPr txBox="1">
            <a:spLocks/>
          </p:cNvSpPr>
          <p:nvPr/>
        </p:nvSpPr>
        <p:spPr>
          <a:xfrm>
            <a:off x="3679324" y="4221258"/>
            <a:ext cx="5286082" cy="8060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r>
              <a:rPr lang="es-CO" sz="1000">
                <a:solidFill>
                  <a:srgbClr val="00467C"/>
                </a:solidFill>
              </a:rPr>
              <a:t>Douglas Jair Castiblanco, Miguel David Benavides Galindo, Jaime Sebastián Rodríguez Camargo, Miguel </a:t>
            </a:r>
            <a:r>
              <a:rPr lang="es-CO" sz="1000" err="1">
                <a:solidFill>
                  <a:srgbClr val="00467C"/>
                </a:solidFill>
              </a:rPr>
              <a:t>Angel</a:t>
            </a:r>
            <a:r>
              <a:rPr lang="es-CO" sz="1000">
                <a:solidFill>
                  <a:srgbClr val="00467C"/>
                </a:solidFill>
              </a:rPr>
              <a:t> Mendez </a:t>
            </a:r>
            <a:r>
              <a:rPr lang="es-CO" sz="1000" err="1">
                <a:solidFill>
                  <a:srgbClr val="00467C"/>
                </a:solidFill>
              </a:rPr>
              <a:t>Hernandez</a:t>
            </a:r>
            <a:r>
              <a:rPr lang="es-CO" sz="1000">
                <a:solidFill>
                  <a:srgbClr val="00467C"/>
                </a:solidFill>
              </a:rPr>
              <a:t>, Marlon Jaramillo Zapata y Christian Fernando Rodríguez </a:t>
            </a:r>
            <a:r>
              <a:rPr lang="es-CO" sz="1000" err="1">
                <a:solidFill>
                  <a:srgbClr val="00467C"/>
                </a:solidFill>
              </a:rPr>
              <a:t>Rodríguez</a:t>
            </a:r>
            <a:r>
              <a:rPr lang="es-CO" sz="1000">
                <a:solidFill>
                  <a:srgbClr val="00467C"/>
                </a:solidFill>
              </a:rPr>
              <a:t>.</a:t>
            </a:r>
          </a:p>
        </p:txBody>
      </p:sp>
    </p:spTree>
    <p:extLst>
      <p:ext uri="{BB962C8B-B14F-4D97-AF65-F5344CB8AC3E}">
        <p14:creationId xmlns:p14="http://schemas.microsoft.com/office/powerpoint/2010/main" val="343451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10</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A9A01C5E-EDBB-4402-AD07-A83329A8C227}"/>
              </a:ext>
            </a:extLst>
          </p:cNvPr>
          <p:cNvPicPr>
            <a:picLocks noChangeAspect="1"/>
          </p:cNvPicPr>
          <p:nvPr/>
        </p:nvPicPr>
        <p:blipFill>
          <a:blip r:embed="rId3"/>
          <a:stretch>
            <a:fillRect/>
          </a:stretch>
        </p:blipFill>
        <p:spPr>
          <a:xfrm>
            <a:off x="611925" y="659342"/>
            <a:ext cx="7920000" cy="3499187"/>
          </a:xfrm>
          <a:prstGeom prst="rect">
            <a:avLst/>
          </a:prstGeom>
        </p:spPr>
      </p:pic>
    </p:spTree>
    <p:extLst>
      <p:ext uri="{BB962C8B-B14F-4D97-AF65-F5344CB8AC3E}">
        <p14:creationId xmlns:p14="http://schemas.microsoft.com/office/powerpoint/2010/main" val="2450794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5009142" y="536700"/>
            <a:ext cx="3692400" cy="768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pic>
        <p:nvPicPr>
          <p:cNvPr id="5" name="Imagen 4">
            <a:extLst>
              <a:ext uri="{FF2B5EF4-FFF2-40B4-BE49-F238E27FC236}">
                <a16:creationId xmlns:a16="http://schemas.microsoft.com/office/drawing/2014/main" id="{1B508BAE-7F45-466D-9D67-1910BDF959CF}"/>
              </a:ext>
            </a:extLst>
          </p:cNvPr>
          <p:cNvPicPr>
            <a:picLocks noChangeAspect="1"/>
          </p:cNvPicPr>
          <p:nvPr/>
        </p:nvPicPr>
        <p:blipFill>
          <a:blip r:embed="rId3"/>
          <a:stretch>
            <a:fillRect/>
          </a:stretch>
        </p:blipFill>
        <p:spPr>
          <a:xfrm>
            <a:off x="31899" y="921150"/>
            <a:ext cx="4486940" cy="3618952"/>
          </a:xfrm>
          <a:prstGeom prst="rect">
            <a:avLst/>
          </a:prstGeom>
        </p:spPr>
      </p:pic>
      <p:sp>
        <p:nvSpPr>
          <p:cNvPr id="6" name="Título 1">
            <a:extLst>
              <a:ext uri="{FF2B5EF4-FFF2-40B4-BE49-F238E27FC236}">
                <a16:creationId xmlns:a16="http://schemas.microsoft.com/office/drawing/2014/main" id="{B9BF127D-6820-417F-8AE8-8C72D809AD45}"/>
              </a:ext>
            </a:extLst>
          </p:cNvPr>
          <p:cNvSpPr txBox="1">
            <a:spLocks/>
          </p:cNvSpPr>
          <p:nvPr/>
        </p:nvSpPr>
        <p:spPr>
          <a:xfrm>
            <a:off x="3327991" y="803806"/>
            <a:ext cx="5197074" cy="6693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pPr algn="ctr"/>
            <a:endParaRPr lang="es-CO" sz="1600"/>
          </a:p>
        </p:txBody>
      </p:sp>
      <p:sp>
        <p:nvSpPr>
          <p:cNvPr id="8" name="CuadroTexto 7">
            <a:extLst>
              <a:ext uri="{FF2B5EF4-FFF2-40B4-BE49-F238E27FC236}">
                <a16:creationId xmlns:a16="http://schemas.microsoft.com/office/drawing/2014/main" id="{FE113630-E31C-42E2-A672-8C343D9CBA2E}"/>
              </a:ext>
            </a:extLst>
          </p:cNvPr>
          <p:cNvSpPr txBox="1"/>
          <p:nvPr/>
        </p:nvSpPr>
        <p:spPr>
          <a:xfrm>
            <a:off x="4566684" y="1565801"/>
            <a:ext cx="4577316" cy="2554545"/>
          </a:xfrm>
          <a:prstGeom prst="rect">
            <a:avLst/>
          </a:prstGeom>
          <a:noFill/>
        </p:spPr>
        <p:txBody>
          <a:bodyPr wrap="square">
            <a:spAutoFit/>
          </a:bodyPr>
          <a:lstStyle/>
          <a:p>
            <a:pPr>
              <a:buClr>
                <a:srgbClr val="294667"/>
              </a:buClr>
              <a:buSzPts val="1400"/>
            </a:pPr>
            <a:endParaRPr lang="es-CO">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endParaRPr>
          </a:p>
          <a:p>
            <a:pPr marL="285750" indent="-285750">
              <a:buClr>
                <a:srgbClr val="294667"/>
              </a:buClr>
              <a:buSzPts val="1400"/>
              <a:buFont typeface="Arial" panose="020B0604020202020204" pitchFamily="34" charset="0"/>
              <a:buChar char="•"/>
            </a:pPr>
            <a:r>
              <a:rPr lang="es-CO">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rPr>
              <a:t>El algoritmo se corrió para 300 generaciones</a:t>
            </a:r>
          </a:p>
          <a:p>
            <a:pPr marL="285750" indent="-285750">
              <a:buClr>
                <a:srgbClr val="294667"/>
              </a:buClr>
              <a:buSzPts val="1400"/>
              <a:buFont typeface="Arial" panose="020B0604020202020204" pitchFamily="34" charset="0"/>
              <a:buChar char="•"/>
            </a:pPr>
            <a:endParaRPr lang="es-CO">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endParaRPr>
          </a:p>
          <a:p>
            <a:pPr marL="285750" indent="-285750">
              <a:buClr>
                <a:srgbClr val="294667"/>
              </a:buClr>
              <a:buSzPts val="1400"/>
              <a:buFont typeface="Arial" panose="020B0604020202020204" pitchFamily="34" charset="0"/>
              <a:buChar char="•"/>
            </a:pPr>
            <a:r>
              <a:rPr lang="es-CO">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rPr>
              <a:t>El GA alcanza su optimo en la generación 296 que consiste en:</a:t>
            </a:r>
          </a:p>
          <a:p>
            <a:pPr marL="285750" lvl="4" indent="-285750">
              <a:buClr>
                <a:srgbClr val="294667"/>
              </a:buClr>
              <a:buSzPts val="1400"/>
              <a:buFont typeface="Courier New" panose="02070309020205020404" pitchFamily="49" charset="0"/>
              <a:buChar char="o"/>
            </a:pPr>
            <a:r>
              <a:rPr lang="es-CO"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rPr>
              <a:t>24 entradas.</a:t>
            </a:r>
          </a:p>
          <a:p>
            <a:pPr marL="285750" lvl="4" indent="-285750">
              <a:buClr>
                <a:srgbClr val="294667"/>
              </a:buClr>
              <a:buSzPts val="1400"/>
              <a:buFont typeface="Courier New" panose="02070309020205020404" pitchFamily="49" charset="0"/>
              <a:buChar char="o"/>
            </a:pPr>
            <a:r>
              <a:rPr lang="es-CO"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rPr>
              <a:t>33 neuronas en la primera capa oculta.</a:t>
            </a:r>
          </a:p>
          <a:p>
            <a:pPr marL="285750" lvl="4" indent="-285750">
              <a:buClr>
                <a:srgbClr val="294667"/>
              </a:buClr>
              <a:buSzPts val="1400"/>
              <a:buFont typeface="Courier New" panose="02070309020205020404" pitchFamily="49" charset="0"/>
              <a:buChar char="o"/>
            </a:pPr>
            <a:r>
              <a:rPr lang="es-CO"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rPr>
              <a:t>8 neuronas en la segunda.</a:t>
            </a:r>
          </a:p>
          <a:p>
            <a:pPr marL="285750" lvl="4" indent="-285750">
              <a:buClr>
                <a:srgbClr val="294667"/>
              </a:buClr>
              <a:buSzPts val="1400"/>
              <a:buFont typeface="Courier New" panose="02070309020205020404" pitchFamily="49" charset="0"/>
              <a:buChar char="o"/>
            </a:pPr>
            <a:r>
              <a:rPr lang="es-CO"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rPr>
              <a:t> 1 salida y 1063 pesos.</a:t>
            </a:r>
          </a:p>
          <a:p>
            <a:pPr marL="285750" indent="-285750">
              <a:buClr>
                <a:srgbClr val="294667"/>
              </a:buClr>
              <a:buSzPts val="1400"/>
              <a:buFont typeface="Arial" panose="020B0604020202020204" pitchFamily="34" charset="0"/>
              <a:buChar char="•"/>
            </a:pPr>
            <a:endParaRPr lang="es-CO">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endParaRPr>
          </a:p>
          <a:p>
            <a:pPr marL="285750" indent="-285750">
              <a:buClr>
                <a:srgbClr val="294667"/>
              </a:buClr>
              <a:buSzPts val="1400"/>
              <a:buFont typeface="Arial" panose="020B0604020202020204" pitchFamily="34" charset="0"/>
              <a:buChar char="•"/>
            </a:pPr>
            <a:r>
              <a:rPr lang="es-CO">
                <a:solidFill>
                  <a:schemeClr val="tx1"/>
                </a:solidFill>
                <a:latin typeface="Open Sans" panose="020B0606030504020204" pitchFamily="34" charset="0"/>
                <a:ea typeface="Open Sans" panose="020B0606030504020204" pitchFamily="34" charset="0"/>
                <a:cs typeface="Open Sans" panose="020B0606030504020204" pitchFamily="34" charset="0"/>
                <a:sym typeface="Merriweather"/>
              </a:rPr>
              <a:t>El enfoque propuesto es adecuado para problemas de regresión de diferentes dominios. </a:t>
            </a:r>
          </a:p>
        </p:txBody>
      </p:sp>
    </p:spTree>
    <p:extLst>
      <p:ext uri="{BB962C8B-B14F-4D97-AF65-F5344CB8AC3E}">
        <p14:creationId xmlns:p14="http://schemas.microsoft.com/office/powerpoint/2010/main" val="411677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12</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4 Rectángulo">
            <a:extLst>
              <a:ext uri="{FF2B5EF4-FFF2-40B4-BE49-F238E27FC236}">
                <a16:creationId xmlns:a16="http://schemas.microsoft.com/office/drawing/2014/main" id="{B7B76838-A0DF-454A-A091-3310641FD81E}"/>
              </a:ext>
            </a:extLst>
          </p:cNvPr>
          <p:cNvSpPr/>
          <p:nvPr/>
        </p:nvSpPr>
        <p:spPr>
          <a:xfrm>
            <a:off x="479479"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3CAA9D2A-3589-4239-A071-DD4E38FCCE8C}"/>
              </a:ext>
            </a:extLst>
          </p:cNvPr>
          <p:cNvPicPr>
            <a:picLocks noChangeAspect="1"/>
          </p:cNvPicPr>
          <p:nvPr/>
        </p:nvPicPr>
        <p:blipFill>
          <a:blip r:embed="rId3"/>
          <a:stretch>
            <a:fillRect/>
          </a:stretch>
        </p:blipFill>
        <p:spPr>
          <a:xfrm>
            <a:off x="975028" y="1508494"/>
            <a:ext cx="7193944" cy="2126512"/>
          </a:xfrm>
          <a:prstGeom prst="rect">
            <a:avLst/>
          </a:prstGeom>
        </p:spPr>
      </p:pic>
    </p:spTree>
    <p:extLst>
      <p:ext uri="{BB962C8B-B14F-4D97-AF65-F5344CB8AC3E}">
        <p14:creationId xmlns:p14="http://schemas.microsoft.com/office/powerpoint/2010/main" val="378695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994224" y="268350"/>
            <a:ext cx="3692400" cy="768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pic>
        <p:nvPicPr>
          <p:cNvPr id="5" name="Imagen 4">
            <a:extLst>
              <a:ext uri="{FF2B5EF4-FFF2-40B4-BE49-F238E27FC236}">
                <a16:creationId xmlns:a16="http://schemas.microsoft.com/office/drawing/2014/main" id="{731C8971-E361-4E80-AC67-533D943FAA18}"/>
              </a:ext>
            </a:extLst>
          </p:cNvPr>
          <p:cNvPicPr>
            <a:picLocks noChangeAspect="1"/>
          </p:cNvPicPr>
          <p:nvPr/>
        </p:nvPicPr>
        <p:blipFill>
          <a:blip r:embed="rId3"/>
          <a:stretch>
            <a:fillRect/>
          </a:stretch>
        </p:blipFill>
        <p:spPr>
          <a:xfrm>
            <a:off x="1042651" y="3122123"/>
            <a:ext cx="2628350" cy="1877393"/>
          </a:xfrm>
          <a:prstGeom prst="rect">
            <a:avLst/>
          </a:prstGeom>
        </p:spPr>
      </p:pic>
      <p:pic>
        <p:nvPicPr>
          <p:cNvPr id="6" name="Imagen 5">
            <a:extLst>
              <a:ext uri="{FF2B5EF4-FFF2-40B4-BE49-F238E27FC236}">
                <a16:creationId xmlns:a16="http://schemas.microsoft.com/office/drawing/2014/main" id="{277F1375-72F0-4251-BECE-B57A4D08C888}"/>
              </a:ext>
            </a:extLst>
          </p:cNvPr>
          <p:cNvPicPr>
            <a:picLocks noChangeAspect="1"/>
          </p:cNvPicPr>
          <p:nvPr/>
        </p:nvPicPr>
        <p:blipFill>
          <a:blip r:embed="rId4"/>
          <a:stretch>
            <a:fillRect/>
          </a:stretch>
        </p:blipFill>
        <p:spPr>
          <a:xfrm>
            <a:off x="457376" y="611449"/>
            <a:ext cx="3798900" cy="2435925"/>
          </a:xfrm>
          <a:prstGeom prst="rect">
            <a:avLst/>
          </a:prstGeom>
        </p:spPr>
      </p:pic>
      <p:sp>
        <p:nvSpPr>
          <p:cNvPr id="8" name="Título 1">
            <a:extLst>
              <a:ext uri="{FF2B5EF4-FFF2-40B4-BE49-F238E27FC236}">
                <a16:creationId xmlns:a16="http://schemas.microsoft.com/office/drawing/2014/main" id="{1667CA9C-6E9E-47E4-B463-725D75DFA98D}"/>
              </a:ext>
            </a:extLst>
          </p:cNvPr>
          <p:cNvSpPr txBox="1">
            <a:spLocks/>
          </p:cNvSpPr>
          <p:nvPr/>
        </p:nvSpPr>
        <p:spPr>
          <a:xfrm>
            <a:off x="4742121" y="1606662"/>
            <a:ext cx="4199860" cy="32684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pPr marL="285750" indent="-285750">
              <a:buFont typeface="Wingdings" panose="05000000000000000000" pitchFamily="2" charset="2"/>
              <a:buChar char="§"/>
            </a:pPr>
            <a:endParaRPr lang="es-ES" b="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s-ES" b="0">
                <a:solidFill>
                  <a:schemeClr val="tx1"/>
                </a:solidFill>
                <a:latin typeface="Open Sans" panose="020B0606030504020204" pitchFamily="34" charset="0"/>
                <a:ea typeface="Open Sans" panose="020B0606030504020204" pitchFamily="34" charset="0"/>
                <a:cs typeface="Open Sans" panose="020B0606030504020204" pitchFamily="34" charset="0"/>
              </a:rPr>
              <a:t>Algoritmo genético para entrenar los pesos del filtro para superar los mínimos locales de la red neuronal.</a:t>
            </a:r>
          </a:p>
          <a:p>
            <a:pPr marL="285750" indent="-285750">
              <a:buFont typeface="Wingdings" panose="05000000000000000000" pitchFamily="2" charset="2"/>
              <a:buChar char="§"/>
            </a:pPr>
            <a:endParaRPr lang="es-ES" b="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s-ES" b="0">
                <a:solidFill>
                  <a:schemeClr val="tx1"/>
                </a:solidFill>
                <a:latin typeface="Open Sans" panose="020B0606030504020204" pitchFamily="34" charset="0"/>
                <a:ea typeface="Open Sans" panose="020B0606030504020204" pitchFamily="34" charset="0"/>
                <a:cs typeface="Open Sans" panose="020B0606030504020204" pitchFamily="34" charset="0"/>
              </a:rPr>
              <a:t>Precisión del 92,3 +/- 1,4% para la detección de grietas de 100 imágenes</a:t>
            </a:r>
          </a:p>
          <a:p>
            <a:pPr marL="285750" indent="-285750">
              <a:buFont typeface="Wingdings" panose="05000000000000000000" pitchFamily="2" charset="2"/>
              <a:buChar char="§"/>
            </a:pPr>
            <a:endParaRPr lang="es-ES" b="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s-ES" b="0">
                <a:solidFill>
                  <a:schemeClr val="tx1"/>
                </a:solidFill>
                <a:latin typeface="Open Sans" panose="020B0606030504020204" pitchFamily="34" charset="0"/>
                <a:ea typeface="Open Sans" panose="020B0606030504020204" pitchFamily="34" charset="0"/>
                <a:cs typeface="Open Sans" panose="020B0606030504020204" pitchFamily="34" charset="0"/>
              </a:rPr>
              <a:t>Esto no fue estadísticamente mejor que el método de </a:t>
            </a:r>
            <a:r>
              <a:rPr lang="es-ES" b="0" err="1">
                <a:solidFill>
                  <a:schemeClr val="tx1"/>
                </a:solidFill>
                <a:latin typeface="Open Sans" panose="020B0606030504020204" pitchFamily="34" charset="0"/>
                <a:ea typeface="Open Sans" panose="020B0606030504020204" pitchFamily="34" charset="0"/>
                <a:cs typeface="Open Sans" panose="020B0606030504020204" pitchFamily="34" charset="0"/>
              </a:rPr>
              <a:t>retropropagación</a:t>
            </a:r>
            <a:r>
              <a:rPr lang="es-ES" b="0">
                <a:solidFill>
                  <a:schemeClr val="tx1"/>
                </a:solidFill>
                <a:latin typeface="Open Sans" panose="020B0606030504020204" pitchFamily="34" charset="0"/>
                <a:ea typeface="Open Sans" panose="020B0606030504020204" pitchFamily="34" charset="0"/>
                <a:cs typeface="Open Sans" panose="020B0606030504020204" pitchFamily="34" charset="0"/>
              </a:rPr>
              <a:t> que probaron los autores.</a:t>
            </a:r>
          </a:p>
          <a:p>
            <a:pPr marL="285750" indent="-285750">
              <a:buFont typeface="Wingdings" panose="05000000000000000000" pitchFamily="2" charset="2"/>
              <a:buChar char="§"/>
            </a:pPr>
            <a:endParaRPr lang="es-ES" b="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r>
              <a:rPr lang="es-ES" b="0">
                <a:solidFill>
                  <a:schemeClr val="tx1"/>
                </a:solidFill>
                <a:latin typeface="Open Sans" panose="020B0606030504020204" pitchFamily="34" charset="0"/>
                <a:ea typeface="Open Sans" panose="020B0606030504020204" pitchFamily="34" charset="0"/>
                <a:cs typeface="Open Sans" panose="020B0606030504020204" pitchFamily="34" charset="0"/>
              </a:rPr>
              <a:t>En términos de entrenamiento de la Red, el uso de GA fue mucho más simple de implementar.</a:t>
            </a:r>
            <a:endParaRPr lang="es-CO" b="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Texto 8">
            <a:extLst>
              <a:ext uri="{FF2B5EF4-FFF2-40B4-BE49-F238E27FC236}">
                <a16:creationId xmlns:a16="http://schemas.microsoft.com/office/drawing/2014/main" id="{28B00368-3FB8-43B8-9934-D6215B5C0F90}"/>
              </a:ext>
            </a:extLst>
          </p:cNvPr>
          <p:cNvSpPr txBox="1"/>
          <p:nvPr/>
        </p:nvSpPr>
        <p:spPr>
          <a:xfrm>
            <a:off x="4742121" y="860290"/>
            <a:ext cx="4588934" cy="461665"/>
          </a:xfrm>
          <a:prstGeom prst="rect">
            <a:avLst/>
          </a:prstGeom>
          <a:noFill/>
        </p:spPr>
        <p:txBody>
          <a:bodyPr wrap="square">
            <a:spAutoFit/>
          </a:bodyPr>
          <a:lstStyle/>
          <a:p>
            <a:pPr marL="285750" indent="-285750">
              <a:buFont typeface="Arial" panose="020B0604020202020204" pitchFamily="34" charset="0"/>
              <a:buChar char="•"/>
            </a:pPr>
            <a:r>
              <a:rPr lang="es-CO" sz="1200" b="0">
                <a:solidFill>
                  <a:schemeClr val="tx1"/>
                </a:solidFill>
                <a:latin typeface="Open Sans" panose="020B0606030504020204" pitchFamily="34" charset="0"/>
                <a:ea typeface="Open Sans" panose="020B0606030504020204" pitchFamily="34" charset="0"/>
                <a:cs typeface="Open Sans" panose="020B0606030504020204" pitchFamily="34" charset="0"/>
              </a:rPr>
              <a:t>Algoritmo Genético para Optimizar una Red Neuronal Convolucional para detectar grietas en imágenes.</a:t>
            </a:r>
          </a:p>
        </p:txBody>
      </p:sp>
    </p:spTree>
    <p:extLst>
      <p:ext uri="{BB962C8B-B14F-4D97-AF65-F5344CB8AC3E}">
        <p14:creationId xmlns:p14="http://schemas.microsoft.com/office/powerpoint/2010/main" val="328638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14</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66BC2EF6-4FA3-4E37-AC9D-2DBB5505AE3B}"/>
              </a:ext>
            </a:extLst>
          </p:cNvPr>
          <p:cNvPicPr>
            <a:picLocks noChangeAspect="1"/>
          </p:cNvPicPr>
          <p:nvPr/>
        </p:nvPicPr>
        <p:blipFill>
          <a:blip r:embed="rId3"/>
          <a:stretch>
            <a:fillRect/>
          </a:stretch>
        </p:blipFill>
        <p:spPr>
          <a:xfrm>
            <a:off x="786653" y="1020856"/>
            <a:ext cx="7200000" cy="2580000"/>
          </a:xfrm>
          <a:prstGeom prst="rect">
            <a:avLst/>
          </a:prstGeom>
        </p:spPr>
      </p:pic>
    </p:spTree>
    <p:extLst>
      <p:ext uri="{BB962C8B-B14F-4D97-AF65-F5344CB8AC3E}">
        <p14:creationId xmlns:p14="http://schemas.microsoft.com/office/powerpoint/2010/main" val="254203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p:txBody>
          <a:bodyPr/>
          <a:lstStyle/>
          <a:p>
            <a:r>
              <a:rPr lang="es-ES" sz="1400"/>
              <a:t>Tradicionalmente </a:t>
            </a:r>
            <a:r>
              <a:rPr lang="es-ES" sz="1400" err="1"/>
              <a:t>ARIMA</a:t>
            </a:r>
            <a:r>
              <a:rPr lang="es-ES" sz="1400"/>
              <a:t>, </a:t>
            </a:r>
            <a:r>
              <a:rPr lang="es-ES" sz="1400" err="1"/>
              <a:t>ARCH</a:t>
            </a:r>
            <a:r>
              <a:rPr lang="es-ES" sz="1400"/>
              <a:t> y </a:t>
            </a:r>
            <a:r>
              <a:rPr lang="es-ES" sz="1400" err="1"/>
              <a:t>GARCH</a:t>
            </a:r>
            <a:r>
              <a:rPr lang="es-ES" sz="1400"/>
              <a:t>. Gracias al IA y al ML métodos como ANN, </a:t>
            </a:r>
            <a:r>
              <a:rPr lang="es-ES" sz="1400" err="1"/>
              <a:t>SVM</a:t>
            </a:r>
            <a:r>
              <a:rPr lang="es-ES" sz="1400"/>
              <a:t>, PNN, </a:t>
            </a:r>
            <a:r>
              <a:rPr lang="es-ES" sz="1400" err="1"/>
              <a:t>TDNN</a:t>
            </a:r>
            <a:r>
              <a:rPr lang="es-ES" sz="1400"/>
              <a:t> y </a:t>
            </a:r>
            <a:r>
              <a:rPr lang="es-ES" sz="1400" err="1"/>
              <a:t>RNN</a:t>
            </a:r>
            <a:r>
              <a:rPr lang="es-ES" sz="1400"/>
              <a:t>.</a:t>
            </a:r>
          </a:p>
          <a:p>
            <a:r>
              <a:rPr lang="es-ES" sz="1400"/>
              <a:t>Datos diarios de 17 años índice coreano </a:t>
            </a:r>
            <a:r>
              <a:rPr lang="es-ES" sz="1400" err="1"/>
              <a:t>KOSPI</a:t>
            </a:r>
            <a:r>
              <a:rPr lang="es-ES" sz="1400"/>
              <a:t> 2000 2016. </a:t>
            </a:r>
          </a:p>
          <a:p>
            <a:r>
              <a:rPr lang="es-ES" sz="1400"/>
              <a:t>El CNN multicanal topología una capa de entrada con 7 canales, 2 capas convolucionales, una capa </a:t>
            </a:r>
            <a:r>
              <a:rPr lang="es-ES" sz="1400" err="1"/>
              <a:t>pooling</a:t>
            </a:r>
            <a:r>
              <a:rPr lang="es-ES" sz="1400"/>
              <a:t> y 2 capas completamente conectadas de 200 y 40 nodos ocultos con función de activación </a:t>
            </a:r>
            <a:r>
              <a:rPr lang="es-ES" sz="1400" err="1"/>
              <a:t>ReLU</a:t>
            </a:r>
            <a:r>
              <a:rPr lang="es-ES" sz="1400"/>
              <a:t>. Se Aplica el GA para poder optimizar los pesos de la red CNN</a:t>
            </a:r>
            <a:endParaRPr lang="en-US" sz="1400"/>
          </a:p>
        </p:txBody>
      </p:sp>
      <p:pic>
        <p:nvPicPr>
          <p:cNvPr id="5" name="Imagen 4" descr="Imagen que contiene Tabla&#10;&#10;Descripción generada automáticamente">
            <a:extLst>
              <a:ext uri="{FF2B5EF4-FFF2-40B4-BE49-F238E27FC236}">
                <a16:creationId xmlns:a16="http://schemas.microsoft.com/office/drawing/2014/main" id="{BF29B7AB-6799-46FC-8D2C-D5B360F5F8B2}"/>
              </a:ext>
            </a:extLst>
          </p:cNvPr>
          <p:cNvPicPr>
            <a:picLocks noChangeAspect="1"/>
          </p:cNvPicPr>
          <p:nvPr/>
        </p:nvPicPr>
        <p:blipFill>
          <a:blip r:embed="rId3"/>
          <a:stretch>
            <a:fillRect/>
          </a:stretch>
        </p:blipFill>
        <p:spPr>
          <a:xfrm>
            <a:off x="268350" y="778769"/>
            <a:ext cx="3600000" cy="1612663"/>
          </a:xfrm>
          <a:prstGeom prst="rect">
            <a:avLst/>
          </a:prstGeom>
        </p:spPr>
      </p:pic>
      <p:pic>
        <p:nvPicPr>
          <p:cNvPr id="6" name="Imagen 5" descr="Texto&#10;&#10;Descripción generada automáticamente">
            <a:extLst>
              <a:ext uri="{FF2B5EF4-FFF2-40B4-BE49-F238E27FC236}">
                <a16:creationId xmlns:a16="http://schemas.microsoft.com/office/drawing/2014/main" id="{31488E12-5C9D-46B8-8140-2164BA194AFC}"/>
              </a:ext>
            </a:extLst>
          </p:cNvPr>
          <p:cNvPicPr>
            <a:picLocks noChangeAspect="1"/>
          </p:cNvPicPr>
          <p:nvPr/>
        </p:nvPicPr>
        <p:blipFill>
          <a:blip r:embed="rId4"/>
          <a:stretch>
            <a:fillRect/>
          </a:stretch>
        </p:blipFill>
        <p:spPr>
          <a:xfrm>
            <a:off x="268349" y="2752068"/>
            <a:ext cx="3600000" cy="1781476"/>
          </a:xfrm>
          <a:prstGeom prst="rect">
            <a:avLst/>
          </a:prstGeom>
        </p:spPr>
      </p:pic>
    </p:spTree>
    <p:extLst>
      <p:ext uri="{BB962C8B-B14F-4D97-AF65-F5344CB8AC3E}">
        <p14:creationId xmlns:p14="http://schemas.microsoft.com/office/powerpoint/2010/main" val="2930888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p:txBody>
          <a:bodyPr/>
          <a:lstStyle/>
          <a:p>
            <a:r>
              <a:rPr lang="es-CO" sz="1800">
                <a:effectLst/>
                <a:latin typeface="Open Sans" panose="020B0606030504020204" pitchFamily="34" charset="0"/>
                <a:ea typeface="Open Sans" panose="020B0606030504020204" pitchFamily="34" charset="0"/>
                <a:cs typeface="Open Sans" panose="020B0606030504020204" pitchFamily="34" charset="0"/>
              </a:rPr>
              <a:t>Los resultados del modelo entrenado con AG comparados con otros tradicionales como ANN y CNN.</a:t>
            </a:r>
          </a:p>
          <a:p>
            <a:r>
              <a:rPr lang="es-CO" sz="1800">
                <a:effectLst/>
                <a:latin typeface="Open Sans" panose="020B0606030504020204" pitchFamily="34" charset="0"/>
                <a:ea typeface="Open Sans" panose="020B0606030504020204" pitchFamily="34" charset="0"/>
                <a:cs typeface="Open Sans" panose="020B0606030504020204" pitchFamily="34" charset="0"/>
              </a:rPr>
              <a:t>Como lo muestran las gráficas, el modelo GA-CNN converge más rápido y tiene mejor performance que otros modelos.  </a:t>
            </a:r>
            <a:endParaRPr lang="en-US" sz="1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n 7" descr="Tabla&#10;&#10;Descripción generada automáticamente">
            <a:extLst>
              <a:ext uri="{FF2B5EF4-FFF2-40B4-BE49-F238E27FC236}">
                <a16:creationId xmlns:a16="http://schemas.microsoft.com/office/drawing/2014/main" id="{4D0934EE-A941-48B2-9971-1B539C184F98}"/>
              </a:ext>
            </a:extLst>
          </p:cNvPr>
          <p:cNvPicPr>
            <a:picLocks noChangeAspect="1"/>
          </p:cNvPicPr>
          <p:nvPr/>
        </p:nvPicPr>
        <p:blipFill>
          <a:blip r:embed="rId3"/>
          <a:stretch>
            <a:fillRect/>
          </a:stretch>
        </p:blipFill>
        <p:spPr>
          <a:xfrm>
            <a:off x="457375" y="693650"/>
            <a:ext cx="3600000" cy="1309380"/>
          </a:xfrm>
          <a:prstGeom prst="rect">
            <a:avLst/>
          </a:prstGeom>
        </p:spPr>
      </p:pic>
      <p:pic>
        <p:nvPicPr>
          <p:cNvPr id="1027" name="Imagen 3" descr="Gráfico, Gráfico de líneas&#10;&#10;Descripción generada automáticamente">
            <a:extLst>
              <a:ext uri="{FF2B5EF4-FFF2-40B4-BE49-F238E27FC236}">
                <a16:creationId xmlns:a16="http://schemas.microsoft.com/office/drawing/2014/main" id="{BA520334-E41A-452B-AA6B-16507B19A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49" y="2094170"/>
            <a:ext cx="18002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n 9" descr="Gráfico&#10;&#10;Descripción generada automáticamente">
            <a:extLst>
              <a:ext uri="{FF2B5EF4-FFF2-40B4-BE49-F238E27FC236}">
                <a16:creationId xmlns:a16="http://schemas.microsoft.com/office/drawing/2014/main" id="{FE962A4F-7F24-40CF-848F-DC1425AF3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774" y="2084645"/>
            <a:ext cx="180022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n 5" descr="Gráfico&#10;&#10;Descripción generada automáticamente">
            <a:extLst>
              <a:ext uri="{FF2B5EF4-FFF2-40B4-BE49-F238E27FC236}">
                <a16:creationId xmlns:a16="http://schemas.microsoft.com/office/drawing/2014/main" id="{7D208573-4077-4E7C-A159-E0EFB6AD86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262" y="3525726"/>
            <a:ext cx="1800225"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71887CD-F617-457F-A837-1B1F1C56F33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F39B0173-5D22-457B-8FCC-AF5418BCFE19}"/>
              </a:ext>
            </a:extLst>
          </p:cNvPr>
          <p:cNvSpPr>
            <a:spLocks noChangeArrowheads="1"/>
          </p:cNvSpPr>
          <p:nvPr/>
        </p:nvSpPr>
        <p:spPr bwMode="auto">
          <a:xfrm>
            <a:off x="0" y="4619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02159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17</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24FFBA43-0191-476E-A993-FE46B5F771E1}"/>
              </a:ext>
            </a:extLst>
          </p:cNvPr>
          <p:cNvPicPr>
            <a:picLocks noChangeAspect="1"/>
          </p:cNvPicPr>
          <p:nvPr/>
        </p:nvPicPr>
        <p:blipFill>
          <a:blip r:embed="rId3"/>
          <a:stretch>
            <a:fillRect/>
          </a:stretch>
        </p:blipFill>
        <p:spPr>
          <a:xfrm>
            <a:off x="558053" y="731520"/>
            <a:ext cx="7920000" cy="3393234"/>
          </a:xfrm>
          <a:prstGeom prst="rect">
            <a:avLst/>
          </a:prstGeom>
        </p:spPr>
      </p:pic>
    </p:spTree>
    <p:extLst>
      <p:ext uri="{BB962C8B-B14F-4D97-AF65-F5344CB8AC3E}">
        <p14:creationId xmlns:p14="http://schemas.microsoft.com/office/powerpoint/2010/main" val="117048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18</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p:txBody>
          <a:bodyPr/>
          <a:lstStyle/>
          <a:p>
            <a:pPr marL="114300" indent="0">
              <a:buNone/>
            </a:pPr>
            <a:r>
              <a:rPr lang="es-CO" sz="1800">
                <a:effectLst/>
                <a:latin typeface="Open Sans" panose="020B0606030504020204" pitchFamily="34" charset="0"/>
                <a:ea typeface="Open Sans" panose="020B0606030504020204" pitchFamily="34" charset="0"/>
                <a:cs typeface="Open Sans" panose="020B0606030504020204" pitchFamily="34" charset="0"/>
              </a:rPr>
              <a:t>Los autores proponen el uso de ANN y AG para clasificar hilos por medio de reglas de acuerdo con su calidad. </a:t>
            </a:r>
          </a:p>
          <a:p>
            <a:pPr marL="114300" indent="0">
              <a:buNone/>
            </a:pPr>
            <a:r>
              <a:rPr lang="es-CO" sz="1800">
                <a:effectLst/>
                <a:latin typeface="Open Sans" panose="020B0606030504020204" pitchFamily="34" charset="0"/>
                <a:ea typeface="Open Sans" panose="020B0606030504020204" pitchFamily="34" charset="0"/>
                <a:cs typeface="Open Sans" panose="020B0606030504020204" pitchFamily="34" charset="0"/>
              </a:rPr>
              <a:t>Las características seleccionadas son 8 atributos y una clase objetivo.</a:t>
            </a:r>
            <a:endParaRPr lang="en-US" sz="18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n 4" descr="Diagrama&#10;&#10;Descripción generada automáticamente con confianza media">
            <a:extLst>
              <a:ext uri="{FF2B5EF4-FFF2-40B4-BE49-F238E27FC236}">
                <a16:creationId xmlns:a16="http://schemas.microsoft.com/office/drawing/2014/main" id="{B8D536C8-BD2E-407C-ADA6-A76A0AF60D01}"/>
              </a:ext>
            </a:extLst>
          </p:cNvPr>
          <p:cNvPicPr>
            <a:picLocks noChangeAspect="1"/>
          </p:cNvPicPr>
          <p:nvPr/>
        </p:nvPicPr>
        <p:blipFill>
          <a:blip r:embed="rId3"/>
          <a:stretch>
            <a:fillRect/>
          </a:stretch>
        </p:blipFill>
        <p:spPr>
          <a:xfrm>
            <a:off x="758906" y="693650"/>
            <a:ext cx="2845531" cy="2213005"/>
          </a:xfrm>
          <a:prstGeom prst="rect">
            <a:avLst/>
          </a:prstGeom>
        </p:spPr>
      </p:pic>
      <p:pic>
        <p:nvPicPr>
          <p:cNvPr id="6" name="Imagen 5" descr="Texto&#10;&#10;Descripción generada automáticamente">
            <a:extLst>
              <a:ext uri="{FF2B5EF4-FFF2-40B4-BE49-F238E27FC236}">
                <a16:creationId xmlns:a16="http://schemas.microsoft.com/office/drawing/2014/main" id="{A2335B7E-6E8D-409A-932C-2795AFA8F767}"/>
              </a:ext>
            </a:extLst>
          </p:cNvPr>
          <p:cNvPicPr>
            <a:picLocks noChangeAspect="1"/>
          </p:cNvPicPr>
          <p:nvPr/>
        </p:nvPicPr>
        <p:blipFill>
          <a:blip r:embed="rId4"/>
          <a:stretch>
            <a:fillRect/>
          </a:stretch>
        </p:blipFill>
        <p:spPr>
          <a:xfrm>
            <a:off x="175679" y="3100893"/>
            <a:ext cx="3793919" cy="1825008"/>
          </a:xfrm>
          <a:prstGeom prst="rect">
            <a:avLst/>
          </a:prstGeom>
        </p:spPr>
      </p:pic>
    </p:spTree>
    <p:extLst>
      <p:ext uri="{BB962C8B-B14F-4D97-AF65-F5344CB8AC3E}">
        <p14:creationId xmlns:p14="http://schemas.microsoft.com/office/powerpoint/2010/main" val="1030747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a:xfrm>
            <a:off x="4700582" y="1585101"/>
            <a:ext cx="4183992" cy="3340800"/>
          </a:xfrm>
        </p:spPr>
        <p:txBody>
          <a:bodyPr/>
          <a:lstStyle/>
          <a:p>
            <a:r>
              <a:rPr lang="es-ES" sz="1200" err="1">
                <a:latin typeface="Open Sans" panose="020B0606030504020204" pitchFamily="34" charset="0"/>
                <a:ea typeface="Open Sans" panose="020B0606030504020204" pitchFamily="34" charset="0"/>
                <a:cs typeface="Open Sans" panose="020B0606030504020204" pitchFamily="34" charset="0"/>
              </a:rPr>
              <a:t>nUa</a:t>
            </a:r>
            <a:r>
              <a:rPr lang="es-ES" sz="1200">
                <a:latin typeface="Open Sans" panose="020B0606030504020204" pitchFamily="34" charset="0"/>
                <a:ea typeface="Open Sans" panose="020B0606030504020204" pitchFamily="34" charset="0"/>
                <a:cs typeface="Open Sans" panose="020B0606030504020204" pitchFamily="34" charset="0"/>
              </a:rPr>
              <a:t> </a:t>
            </a:r>
            <a:r>
              <a:rPr lang="es-ES" sz="1200">
                <a:effectLst/>
                <a:latin typeface="Open Sans" panose="020B0606030504020204" pitchFamily="34" charset="0"/>
                <a:ea typeface="Open Sans" panose="020B0606030504020204" pitchFamily="34" charset="0"/>
                <a:cs typeface="Open Sans" panose="020B0606030504020204" pitchFamily="34" charset="0"/>
              </a:rPr>
              <a:t>red ANN es entrenada con 433 vectores de entrada. El número de nodos de entrada son 26 y nodos de salida son 5. La tasa de convergencia entre la salida actual y la deseada es de 8 nodos ocultos, coeficiente de aprendizaje de 0.62, coeficiente </a:t>
            </a:r>
            <a:r>
              <a:rPr lang="es-ES" sz="1200" err="1">
                <a:effectLst/>
                <a:latin typeface="Open Sans" panose="020B0606030504020204" pitchFamily="34" charset="0"/>
                <a:ea typeface="Open Sans" panose="020B0606030504020204" pitchFamily="34" charset="0"/>
                <a:cs typeface="Open Sans" panose="020B0606030504020204" pitchFamily="34" charset="0"/>
              </a:rPr>
              <a:t>momentum</a:t>
            </a:r>
            <a:r>
              <a:rPr lang="es-ES" sz="1200">
                <a:effectLst/>
                <a:latin typeface="Open Sans" panose="020B0606030504020204" pitchFamily="34" charset="0"/>
                <a:ea typeface="Open Sans" panose="020B0606030504020204" pitchFamily="34" charset="0"/>
                <a:cs typeface="Open Sans" panose="020B0606030504020204" pitchFamily="34" charset="0"/>
              </a:rPr>
              <a:t> de 0.71 y 19.562 iteraciones. El error permitido es de 0,000001. </a:t>
            </a:r>
          </a:p>
          <a:p>
            <a:r>
              <a:rPr lang="es-ES" sz="1200">
                <a:effectLst/>
                <a:latin typeface="Open Sans" panose="020B0606030504020204" pitchFamily="34" charset="0"/>
                <a:ea typeface="Open Sans" panose="020B0606030504020204" pitchFamily="34" charset="0"/>
                <a:cs typeface="Open Sans" panose="020B0606030504020204" pitchFamily="34" charset="0"/>
              </a:rPr>
              <a:t>El AG tiene una población de 20 individuos evolucionando por 1850 generaciones. Los parámetros de cruce y mutación fueron de 0,27 y 0,02 respectivamente. Los valores límite de las 5 clases fueron 0,99999, 0,99992, 0,99987, 0,99976, and 0,99985 respectivamente.</a:t>
            </a:r>
          </a:p>
        </p:txBody>
      </p:sp>
      <p:pic>
        <p:nvPicPr>
          <p:cNvPr id="8" name="Imagen 7" descr="Interfaz de usuario gráfica, Texto, Aplicación&#10;&#10;Descripción generada automáticamente">
            <a:extLst>
              <a:ext uri="{FF2B5EF4-FFF2-40B4-BE49-F238E27FC236}">
                <a16:creationId xmlns:a16="http://schemas.microsoft.com/office/drawing/2014/main" id="{5E4336AD-2286-4041-90A1-AC37FE5D8FF5}"/>
              </a:ext>
            </a:extLst>
          </p:cNvPr>
          <p:cNvPicPr>
            <a:picLocks noChangeAspect="1"/>
          </p:cNvPicPr>
          <p:nvPr/>
        </p:nvPicPr>
        <p:blipFill>
          <a:blip r:embed="rId3"/>
          <a:stretch>
            <a:fillRect/>
          </a:stretch>
        </p:blipFill>
        <p:spPr>
          <a:xfrm>
            <a:off x="259426" y="1758367"/>
            <a:ext cx="3986043" cy="1626765"/>
          </a:xfrm>
          <a:prstGeom prst="rect">
            <a:avLst/>
          </a:prstGeom>
        </p:spPr>
      </p:pic>
    </p:spTree>
    <p:extLst>
      <p:ext uri="{BB962C8B-B14F-4D97-AF65-F5344CB8AC3E}">
        <p14:creationId xmlns:p14="http://schemas.microsoft.com/office/powerpoint/2010/main" val="2587769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800"/>
              <a:t>Agenda</a:t>
            </a:r>
            <a:endParaRPr sz="2800"/>
          </a:p>
        </p:txBody>
      </p:sp>
      <p:sp>
        <p:nvSpPr>
          <p:cNvPr id="208" name="Shape 20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25" name="Marcador de texto 1"/>
          <p:cNvSpPr txBox="1">
            <a:spLocks/>
          </p:cNvSpPr>
          <p:nvPr/>
        </p:nvSpPr>
        <p:spPr>
          <a:xfrm>
            <a:off x="3338992" y="536300"/>
            <a:ext cx="4180255" cy="28548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buBlip>
                <a:blip r:embed="rId4"/>
              </a:buBlip>
            </a:pPr>
            <a:r>
              <a:rPr lang="es-ES" sz="2400" i="1">
                <a:solidFill>
                  <a:schemeClr val="bg1"/>
                </a:solidFill>
                <a:latin typeface="Open Sans"/>
              </a:rPr>
              <a:t>Contextualización y descripción de tarea</a:t>
            </a:r>
          </a:p>
          <a:p>
            <a:pPr marL="342900" indent="-342900" algn="just">
              <a:buBlip>
                <a:blip r:embed="rId4"/>
              </a:buBlip>
            </a:pPr>
            <a:endParaRPr lang="es-CO" sz="2400" i="1">
              <a:solidFill>
                <a:srgbClr val="FFA800"/>
              </a:solidFill>
              <a:latin typeface="Open Sans"/>
            </a:endParaRPr>
          </a:p>
        </p:txBody>
      </p:sp>
      <p:sp>
        <p:nvSpPr>
          <p:cNvPr id="2" name="1 Rectángulo"/>
          <p:cNvSpPr/>
          <p:nvPr/>
        </p:nvSpPr>
        <p:spPr>
          <a:xfrm>
            <a:off x="3317825" y="1401349"/>
            <a:ext cx="3169920" cy="461665"/>
          </a:xfrm>
          <a:prstGeom prst="rect">
            <a:avLst/>
          </a:prstGeom>
        </p:spPr>
        <p:txBody>
          <a:bodyPr wrap="square">
            <a:spAutoFit/>
          </a:bodyPr>
          <a:lstStyle/>
          <a:p>
            <a:pPr marL="342900" lvl="2" indent="-342900" algn="just">
              <a:buBlip>
                <a:blip r:embed="rId4"/>
              </a:buBlip>
            </a:pPr>
            <a:r>
              <a:rPr lang="es-ES" sz="2400" i="1">
                <a:solidFill>
                  <a:schemeClr val="bg1"/>
                </a:solidFill>
                <a:latin typeface="Open Sans"/>
              </a:rPr>
              <a:t>Estado del Arte</a:t>
            </a:r>
          </a:p>
        </p:txBody>
      </p:sp>
      <p:sp>
        <p:nvSpPr>
          <p:cNvPr id="4" name="3 Rectángulo"/>
          <p:cNvSpPr/>
          <p:nvPr/>
        </p:nvSpPr>
        <p:spPr>
          <a:xfrm>
            <a:off x="3317825" y="1863014"/>
            <a:ext cx="4572000" cy="830997"/>
          </a:xfrm>
          <a:prstGeom prst="rect">
            <a:avLst/>
          </a:prstGeom>
        </p:spPr>
        <p:txBody>
          <a:bodyPr lIns="91440" tIns="45720" rIns="91440" bIns="45720" anchor="t">
            <a:spAutoFit/>
          </a:bodyPr>
          <a:lstStyle/>
          <a:p>
            <a:pPr marL="342900" indent="-342900" algn="just">
              <a:buBlip>
                <a:blip r:embed="rId4"/>
              </a:buBlip>
            </a:pPr>
            <a:r>
              <a:rPr lang="es-ES" sz="2400" i="1">
                <a:solidFill>
                  <a:schemeClr val="bg1"/>
                </a:solidFill>
                <a:latin typeface="Open Sans"/>
              </a:rPr>
              <a:t>Solución del Problema (Metodología)</a:t>
            </a:r>
          </a:p>
        </p:txBody>
      </p:sp>
      <p:sp>
        <p:nvSpPr>
          <p:cNvPr id="5" name="4 Rectángulo"/>
          <p:cNvSpPr/>
          <p:nvPr/>
        </p:nvSpPr>
        <p:spPr>
          <a:xfrm>
            <a:off x="3317825" y="3957517"/>
            <a:ext cx="2579370" cy="461665"/>
          </a:xfrm>
          <a:prstGeom prst="rect">
            <a:avLst/>
          </a:prstGeom>
        </p:spPr>
        <p:txBody>
          <a:bodyPr wrap="square">
            <a:spAutoFit/>
          </a:bodyPr>
          <a:lstStyle/>
          <a:p>
            <a:pPr marL="342900" indent="-342900" algn="just">
              <a:buBlip>
                <a:blip r:embed="rId4"/>
              </a:buBlip>
            </a:pPr>
            <a:r>
              <a:rPr lang="es-ES" sz="2400" i="1">
                <a:solidFill>
                  <a:schemeClr val="bg1"/>
                </a:solidFill>
                <a:latin typeface="Open Sans"/>
              </a:rPr>
              <a:t>Conclusiones</a:t>
            </a:r>
          </a:p>
        </p:txBody>
      </p:sp>
      <p:sp>
        <p:nvSpPr>
          <p:cNvPr id="6" name="5 Rectángulo"/>
          <p:cNvSpPr/>
          <p:nvPr/>
        </p:nvSpPr>
        <p:spPr>
          <a:xfrm>
            <a:off x="3317825" y="2580701"/>
            <a:ext cx="5052986" cy="461665"/>
          </a:xfrm>
          <a:prstGeom prst="rect">
            <a:avLst/>
          </a:prstGeom>
        </p:spPr>
        <p:txBody>
          <a:bodyPr wrap="none">
            <a:spAutoFit/>
          </a:bodyPr>
          <a:lstStyle/>
          <a:p>
            <a:pPr marL="342900" indent="-342900" algn="just">
              <a:buBlip>
                <a:blip r:embed="rId4"/>
              </a:buBlip>
            </a:pPr>
            <a:r>
              <a:rPr lang="es-ES" sz="2400" i="1">
                <a:solidFill>
                  <a:schemeClr val="bg1"/>
                </a:solidFill>
                <a:latin typeface="Open Sans"/>
              </a:rPr>
              <a:t>Herramientas de Implementación</a:t>
            </a:r>
          </a:p>
        </p:txBody>
      </p:sp>
      <p:sp>
        <p:nvSpPr>
          <p:cNvPr id="7" name="6 Rectángulo"/>
          <p:cNvSpPr/>
          <p:nvPr/>
        </p:nvSpPr>
        <p:spPr>
          <a:xfrm>
            <a:off x="3317825" y="3036016"/>
            <a:ext cx="3716082" cy="461665"/>
          </a:xfrm>
          <a:prstGeom prst="rect">
            <a:avLst/>
          </a:prstGeom>
        </p:spPr>
        <p:txBody>
          <a:bodyPr wrap="none">
            <a:spAutoFit/>
          </a:bodyPr>
          <a:lstStyle/>
          <a:p>
            <a:pPr marL="342900" indent="-342900" algn="just">
              <a:buBlip>
                <a:blip r:embed="rId4"/>
              </a:buBlip>
            </a:pPr>
            <a:r>
              <a:rPr lang="es-ES" sz="2400" i="1">
                <a:solidFill>
                  <a:schemeClr val="bg1"/>
                </a:solidFill>
                <a:latin typeface="Open Sans"/>
              </a:rPr>
              <a:t>Protocolo Experimental</a:t>
            </a:r>
          </a:p>
        </p:txBody>
      </p:sp>
      <p:sp>
        <p:nvSpPr>
          <p:cNvPr id="8" name="7 Rectángulo"/>
          <p:cNvSpPr/>
          <p:nvPr/>
        </p:nvSpPr>
        <p:spPr>
          <a:xfrm>
            <a:off x="3317824" y="3495123"/>
            <a:ext cx="2073003" cy="461665"/>
          </a:xfrm>
          <a:prstGeom prst="rect">
            <a:avLst/>
          </a:prstGeom>
        </p:spPr>
        <p:txBody>
          <a:bodyPr wrap="none">
            <a:spAutoFit/>
          </a:bodyPr>
          <a:lstStyle/>
          <a:p>
            <a:pPr marL="342900" indent="-342900" algn="just">
              <a:buBlip>
                <a:blip r:embed="rId4"/>
              </a:buBlip>
            </a:pPr>
            <a:r>
              <a:rPr lang="es-ES" sz="2400" i="1">
                <a:solidFill>
                  <a:schemeClr val="bg1"/>
                </a:solidFill>
                <a:latin typeface="Open Sans"/>
              </a:rPr>
              <a:t>Resultados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40" name="Shape 1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sp>
        <p:nvSpPr>
          <p:cNvPr id="5" name="Marcador de contenido 2">
            <a:extLst>
              <a:ext uri="{FF2B5EF4-FFF2-40B4-BE49-F238E27FC236}">
                <a16:creationId xmlns:a16="http://schemas.microsoft.com/office/drawing/2014/main" id="{483850FC-D823-4A4E-80EE-BBCA54AAF854}"/>
              </a:ext>
            </a:extLst>
          </p:cNvPr>
          <p:cNvSpPr txBox="1">
            <a:spLocks/>
          </p:cNvSpPr>
          <p:nvPr/>
        </p:nvSpPr>
        <p:spPr>
          <a:xfrm>
            <a:off x="368245" y="896219"/>
            <a:ext cx="8229600" cy="303244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ctr" rtl="0">
              <a:lnSpc>
                <a:spcPct val="100000"/>
              </a:lnSpc>
              <a:spcBef>
                <a:spcPts val="60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1pPr>
            <a:lvl2pPr marL="914400" marR="0" lvl="1"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2pPr>
            <a:lvl3pPr marL="1371600" marR="0" lvl="2"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3pPr>
            <a:lvl4pPr marL="1828800" marR="0" lvl="3"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4pPr>
            <a:lvl5pPr marL="2286000" marR="0" lvl="4"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5pPr>
            <a:lvl6pPr marL="2743200" marR="0" lvl="5"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6pPr>
            <a:lvl7pPr marL="3200400" marR="0" lvl="6"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7pPr>
            <a:lvl8pPr marL="3657600" marR="0" lvl="7"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8pPr>
            <a:lvl9pPr marL="4114800" marR="0" lvl="8"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9pPr>
          </a:lstStyle>
          <a:p>
            <a:pPr marL="0" indent="0">
              <a:buFont typeface="Open Sans"/>
              <a:buNone/>
            </a:pPr>
            <a:r>
              <a:rPr lang="es-ES" sz="2400">
                <a:solidFill>
                  <a:srgbClr val="FFA800"/>
                </a:solidFill>
              </a:rPr>
              <a:t>BASE DE DATOS PARA INVESTIGACIÓN</a:t>
            </a:r>
          </a:p>
          <a:p>
            <a:pPr marL="0" indent="0">
              <a:buFont typeface="Open Sans"/>
              <a:buNone/>
            </a:pPr>
            <a:endParaRPr lang="es-ES" sz="2000"/>
          </a:p>
          <a:p>
            <a:pPr marL="0" indent="0">
              <a:buFont typeface="Open Sans"/>
              <a:buNone/>
            </a:pPr>
            <a:r>
              <a:rPr lang="en-US" sz="2000"/>
              <a:t>Mall Dataset: </a:t>
            </a:r>
            <a:r>
              <a:rPr lang="en-US" sz="2000" err="1"/>
              <a:t>conteo</a:t>
            </a:r>
            <a:r>
              <a:rPr lang="en-US" sz="2000"/>
              <a:t> de multitudes.  Link official:</a:t>
            </a:r>
            <a:endParaRPr lang="en-US" sz="2000" i="1"/>
          </a:p>
          <a:p>
            <a:pPr marL="0" indent="0">
              <a:buFont typeface="Open Sans"/>
              <a:buNone/>
            </a:pPr>
            <a:r>
              <a:rPr lang="en-US" sz="1600" i="1">
                <a:solidFill>
                  <a:schemeClr val="bg1"/>
                </a:solidFill>
                <a:hlinkClick r:id="rId4">
                  <a:extLst>
                    <a:ext uri="{A12FA001-AC4F-418D-AE19-62706E023703}">
                      <ahyp:hlinkClr xmlns:ahyp="http://schemas.microsoft.com/office/drawing/2018/hyperlinkcolor" val="tx"/>
                    </a:ext>
                  </a:extLst>
                </a:hlinkClick>
              </a:rPr>
              <a:t>http://personal.ie.cuhk.edu.hk/~ccloy/downloads_mall_dataset.html</a:t>
            </a:r>
            <a:endParaRPr lang="en-US" sz="1600" i="1">
              <a:solidFill>
                <a:schemeClr val="bg1"/>
              </a:solidFill>
            </a:endParaRPr>
          </a:p>
          <a:p>
            <a:pPr marL="0" indent="0">
              <a:buFont typeface="Open Sans"/>
              <a:buNone/>
            </a:pPr>
            <a:endParaRPr lang="en-US" sz="1600" i="1"/>
          </a:p>
          <a:p>
            <a:pPr marL="0" indent="0">
              <a:buFont typeface="Open Sans"/>
              <a:buNone/>
            </a:pPr>
            <a:r>
              <a:rPr lang="en-US" sz="1600" i="1" err="1"/>
              <a:t>Obtuvimos</a:t>
            </a:r>
            <a:r>
              <a:rPr lang="en-US" sz="1600" i="1"/>
              <a:t> </a:t>
            </a:r>
            <a:r>
              <a:rPr lang="en-US" sz="1600" i="1" err="1"/>
              <a:t>el</a:t>
            </a:r>
            <a:r>
              <a:rPr lang="en-US" sz="1600" i="1"/>
              <a:t> dataset </a:t>
            </a:r>
            <a:r>
              <a:rPr lang="en-US" sz="1600" i="1" err="1"/>
              <a:t>en</a:t>
            </a:r>
            <a:r>
              <a:rPr lang="en-US" sz="1600" i="1"/>
              <a:t> </a:t>
            </a:r>
            <a:r>
              <a:rPr lang="en-US" sz="1600" i="1" err="1"/>
              <a:t>formato</a:t>
            </a:r>
            <a:r>
              <a:rPr lang="en-US" sz="1600" i="1"/>
              <a:t> </a:t>
            </a:r>
            <a:r>
              <a:rPr lang="en-US" sz="1600" i="1" err="1"/>
              <a:t>binario</a:t>
            </a:r>
            <a:r>
              <a:rPr lang="en-US" sz="1600" i="1"/>
              <a:t> para python </a:t>
            </a:r>
            <a:r>
              <a:rPr lang="en-US" sz="1600" i="1" err="1"/>
              <a:t>en</a:t>
            </a:r>
            <a:r>
              <a:rPr lang="en-US" sz="1600" i="1"/>
              <a:t> Kaggle:</a:t>
            </a:r>
          </a:p>
          <a:p>
            <a:pPr marL="0" indent="0">
              <a:buNone/>
            </a:pPr>
            <a:r>
              <a:rPr lang="en-US" sz="1600" i="1">
                <a:solidFill>
                  <a:schemeClr val="bg1"/>
                </a:solidFill>
                <a:hlinkClick r:id="rId5">
                  <a:extLst>
                    <a:ext uri="{A12FA001-AC4F-418D-AE19-62706E023703}">
                      <ahyp:hlinkClr xmlns:ahyp="http://schemas.microsoft.com/office/drawing/2018/hyperlinkcolor" val="tx"/>
                    </a:ext>
                  </a:extLst>
                </a:hlinkClick>
              </a:rPr>
              <a:t>https://www.kaggle.com/fmena14/crowd-counting</a:t>
            </a:r>
            <a:r>
              <a:rPr lang="en-US" sz="1600" i="1">
                <a:solidFill>
                  <a:schemeClr val="bg1"/>
                </a:solid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ctrTitle" idx="4294967295"/>
          </p:nvPr>
        </p:nvSpPr>
        <p:spPr>
          <a:xfrm>
            <a:off x="3133552" y="406123"/>
            <a:ext cx="282702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+2000</a:t>
            </a:r>
            <a:endParaRPr sz="3600"/>
          </a:p>
        </p:txBody>
      </p:sp>
      <p:sp>
        <p:nvSpPr>
          <p:cNvPr id="242" name="Shape 242"/>
          <p:cNvSpPr txBox="1">
            <a:spLocks noGrp="1"/>
          </p:cNvSpPr>
          <p:nvPr>
            <p:ph type="subTitle" idx="4294967295"/>
          </p:nvPr>
        </p:nvSpPr>
        <p:spPr>
          <a:xfrm>
            <a:off x="2541732" y="1085800"/>
            <a:ext cx="41275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err="1"/>
              <a:t>Fotografías</a:t>
            </a:r>
            <a:r>
              <a:rPr lang="en-US" sz="1400"/>
              <a:t> - I</a:t>
            </a:r>
            <a:r>
              <a:rPr lang="en" sz="1400"/>
              <a:t>magenes RGB</a:t>
            </a:r>
            <a:endParaRPr sz="1400"/>
          </a:p>
        </p:txBody>
      </p:sp>
      <p:sp>
        <p:nvSpPr>
          <p:cNvPr id="243" name="Shape 243"/>
          <p:cNvSpPr txBox="1">
            <a:spLocks noGrp="1"/>
          </p:cNvSpPr>
          <p:nvPr>
            <p:ph type="ctrTitle" idx="4294967295"/>
          </p:nvPr>
        </p:nvSpPr>
        <p:spPr>
          <a:xfrm>
            <a:off x="3583767" y="2960093"/>
            <a:ext cx="220599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+2 GB</a:t>
            </a:r>
            <a:endParaRPr sz="3600"/>
          </a:p>
        </p:txBody>
      </p:sp>
      <p:sp>
        <p:nvSpPr>
          <p:cNvPr id="244" name="Shape 244"/>
          <p:cNvSpPr txBox="1">
            <a:spLocks noGrp="1"/>
          </p:cNvSpPr>
          <p:nvPr>
            <p:ph type="subTitle" idx="4294967295"/>
          </p:nvPr>
        </p:nvSpPr>
        <p:spPr>
          <a:xfrm>
            <a:off x="2795732" y="3609727"/>
            <a:ext cx="3632200" cy="63022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t>Tamaño archivo extensión .npy</a:t>
            </a:r>
            <a:endParaRPr sz="1400"/>
          </a:p>
        </p:txBody>
      </p:sp>
      <p:sp>
        <p:nvSpPr>
          <p:cNvPr id="245" name="Shape 245"/>
          <p:cNvSpPr txBox="1">
            <a:spLocks noGrp="1"/>
          </p:cNvSpPr>
          <p:nvPr>
            <p:ph type="ctrTitle" idx="4294967295"/>
          </p:nvPr>
        </p:nvSpPr>
        <p:spPr>
          <a:xfrm>
            <a:off x="3098610" y="1731703"/>
            <a:ext cx="2865772" cy="7847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480 x 640</a:t>
            </a:r>
            <a:endParaRPr sz="3600"/>
          </a:p>
        </p:txBody>
      </p:sp>
      <p:sp>
        <p:nvSpPr>
          <p:cNvPr id="246" name="Shape 246"/>
          <p:cNvSpPr txBox="1">
            <a:spLocks noGrp="1"/>
          </p:cNvSpPr>
          <p:nvPr>
            <p:ph type="subTitle" idx="4294967295"/>
          </p:nvPr>
        </p:nvSpPr>
        <p:spPr>
          <a:xfrm>
            <a:off x="2573482" y="2255281"/>
            <a:ext cx="4032250" cy="56354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t>Dimensiones de las imágenes</a:t>
            </a:r>
            <a:endParaRPr sz="1400"/>
          </a:p>
        </p:txBody>
      </p:sp>
      <p:sp>
        <p:nvSpPr>
          <p:cNvPr id="247" name="Shape 24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43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Solución del Problema</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Metodología</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94150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800"/>
              <a:t>Proceso de solución</a:t>
            </a:r>
            <a:endParaRPr sz="2800"/>
          </a:p>
        </p:txBody>
      </p:sp>
      <p:sp>
        <p:nvSpPr>
          <p:cNvPr id="253" name="Shape 25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cxnSp>
        <p:nvCxnSpPr>
          <p:cNvPr id="254" name="Shape 254"/>
          <p:cNvCxnSpPr>
            <a:endCxn id="255" idx="0"/>
          </p:cNvCxnSpPr>
          <p:nvPr/>
        </p:nvCxnSpPr>
        <p:spPr>
          <a:xfrm>
            <a:off x="6100763" y="0"/>
            <a:ext cx="6889" cy="386987"/>
          </a:xfrm>
          <a:prstGeom prst="straightConnector1">
            <a:avLst/>
          </a:prstGeom>
          <a:noFill/>
          <a:ln w="19050" cap="flat" cmpd="sng">
            <a:solidFill>
              <a:srgbClr val="FFA800"/>
            </a:solidFill>
            <a:prstDash val="solid"/>
            <a:round/>
            <a:headEnd type="none" w="med" len="med"/>
            <a:tailEnd type="diamond" w="med" len="med"/>
          </a:ln>
        </p:spPr>
      </p:cxnSp>
      <p:cxnSp>
        <p:nvCxnSpPr>
          <p:cNvPr id="258" name="Shape 258"/>
          <p:cNvCxnSpPr>
            <a:stCxn id="24" idx="2"/>
            <a:endCxn id="60" idx="0"/>
          </p:cNvCxnSpPr>
          <p:nvPr/>
        </p:nvCxnSpPr>
        <p:spPr>
          <a:xfrm>
            <a:off x="6097069" y="3563216"/>
            <a:ext cx="1" cy="499024"/>
          </a:xfrm>
          <a:prstGeom prst="straightConnector1">
            <a:avLst/>
          </a:prstGeom>
          <a:noFill/>
          <a:ln w="19050" cap="flat" cmpd="sng">
            <a:solidFill>
              <a:srgbClr val="FFA800"/>
            </a:solidFill>
            <a:prstDash val="solid"/>
            <a:round/>
            <a:headEnd type="diamond" w="med" len="med"/>
            <a:tailEnd type="diamond" w="med" len="med"/>
          </a:ln>
        </p:spPr>
      </p:cxnSp>
      <p:cxnSp>
        <p:nvCxnSpPr>
          <p:cNvPr id="260" name="Shape 260"/>
          <p:cNvCxnSpPr>
            <a:stCxn id="23" idx="2"/>
            <a:endCxn id="24" idx="0"/>
          </p:cNvCxnSpPr>
          <p:nvPr/>
        </p:nvCxnSpPr>
        <p:spPr>
          <a:xfrm>
            <a:off x="6097069" y="2612549"/>
            <a:ext cx="0" cy="472167"/>
          </a:xfrm>
          <a:prstGeom prst="straightConnector1">
            <a:avLst/>
          </a:prstGeom>
          <a:noFill/>
          <a:ln w="19050" cap="flat" cmpd="sng">
            <a:solidFill>
              <a:srgbClr val="FFA800"/>
            </a:solidFill>
            <a:prstDash val="solid"/>
            <a:round/>
            <a:headEnd type="diamond" w="med" len="med"/>
            <a:tailEnd type="diamond" w="med" len="med"/>
          </a:ln>
        </p:spPr>
      </p:cxnSp>
      <p:sp>
        <p:nvSpPr>
          <p:cNvPr id="255" name="Shape 255"/>
          <p:cNvSpPr txBox="1"/>
          <p:nvPr/>
        </p:nvSpPr>
        <p:spPr>
          <a:xfrm>
            <a:off x="4085389" y="386987"/>
            <a:ext cx="4044526" cy="658417"/>
          </a:xfrm>
          <a:prstGeom prst="rect">
            <a:avLst/>
          </a:prstGeom>
          <a:noFill/>
          <a:ln>
            <a:noFill/>
          </a:ln>
        </p:spPr>
        <p:txBody>
          <a:bodyPr spcFirstLastPara="1" wrap="square" lIns="91425" tIns="91425" rIns="91425" bIns="91425" anchor="t" anchorCtr="0">
            <a:noAutofit/>
          </a:bodyPr>
          <a:lstStyle/>
          <a:p>
            <a:pPr algn="ctr"/>
            <a:r>
              <a:rPr lang="en" sz="1800" b="1" err="1">
                <a:solidFill>
                  <a:srgbClr val="FFFFFF"/>
                </a:solidFill>
                <a:latin typeface="Open Sans"/>
                <a:ea typeface="Open Sans"/>
                <a:cs typeface="Open Sans"/>
                <a:sym typeface="Open Sans"/>
              </a:rPr>
              <a:t>Obtención</a:t>
            </a:r>
            <a:r>
              <a:rPr lang="en" sz="1800" b="1">
                <a:solidFill>
                  <a:srgbClr val="FFFFFF"/>
                </a:solidFill>
                <a:latin typeface="Open Sans"/>
                <a:ea typeface="Open Sans"/>
                <a:cs typeface="Open Sans"/>
                <a:sym typeface="Open Sans"/>
              </a:rPr>
              <a:t> y pre-</a:t>
            </a:r>
            <a:r>
              <a:rPr lang="en" sz="1800" b="1" err="1">
                <a:solidFill>
                  <a:srgbClr val="FFFFFF"/>
                </a:solidFill>
                <a:latin typeface="Open Sans"/>
                <a:ea typeface="Open Sans"/>
                <a:cs typeface="Open Sans"/>
                <a:sym typeface="Open Sans"/>
              </a:rPr>
              <a:t>procesamiento</a:t>
            </a:r>
            <a:r>
              <a:rPr lang="en" sz="1800" b="1">
                <a:solidFill>
                  <a:srgbClr val="FFFFFF"/>
                </a:solidFill>
                <a:latin typeface="Open Sans"/>
                <a:ea typeface="Open Sans"/>
                <a:cs typeface="Open Sans"/>
                <a:sym typeface="Open Sans"/>
              </a:rPr>
              <a:t> de </a:t>
            </a:r>
            <a:r>
              <a:rPr lang="en" sz="1800" b="1" err="1">
                <a:solidFill>
                  <a:srgbClr val="FFFFFF"/>
                </a:solidFill>
                <a:latin typeface="Open Sans"/>
                <a:ea typeface="Open Sans"/>
                <a:cs typeface="Open Sans"/>
                <a:sym typeface="Open Sans"/>
              </a:rPr>
              <a:t>datos</a:t>
            </a:r>
            <a:endParaRPr lang="en" sz="1800" b="1" err="1">
              <a:solidFill>
                <a:srgbClr val="FFFFFF"/>
              </a:solidFill>
              <a:latin typeface="Open Sans"/>
              <a:ea typeface="Open Sans"/>
              <a:cs typeface="Open Sans"/>
            </a:endParaRPr>
          </a:p>
        </p:txBody>
      </p:sp>
      <p:sp>
        <p:nvSpPr>
          <p:cNvPr id="60" name="Shape 259"/>
          <p:cNvSpPr txBox="1"/>
          <p:nvPr/>
        </p:nvSpPr>
        <p:spPr>
          <a:xfrm>
            <a:off x="3951505" y="4062240"/>
            <a:ext cx="429113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Medición de resultados</a:t>
            </a:r>
            <a:endParaRPr sz="1800" b="1">
              <a:solidFill>
                <a:srgbClr val="FFFFFF"/>
              </a:solidFill>
              <a:latin typeface="Open Sans"/>
              <a:ea typeface="Open Sans"/>
              <a:cs typeface="Open Sans"/>
              <a:sym typeface="Open Sans"/>
            </a:endParaRPr>
          </a:p>
        </p:txBody>
      </p:sp>
      <p:sp>
        <p:nvSpPr>
          <p:cNvPr id="23" name="Shape 259"/>
          <p:cNvSpPr txBox="1"/>
          <p:nvPr/>
        </p:nvSpPr>
        <p:spPr>
          <a:xfrm>
            <a:off x="3663431" y="2134049"/>
            <a:ext cx="4867275"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Aplicación de AG </a:t>
            </a:r>
            <a:endParaRPr sz="1800" b="1">
              <a:solidFill>
                <a:srgbClr val="FFFFFF"/>
              </a:solidFill>
              <a:latin typeface="Open Sans"/>
              <a:ea typeface="Open Sans"/>
              <a:cs typeface="Open Sans"/>
              <a:sym typeface="Open Sans"/>
            </a:endParaRPr>
          </a:p>
        </p:txBody>
      </p:sp>
      <p:sp>
        <p:nvSpPr>
          <p:cNvPr id="24" name="Shape 257"/>
          <p:cNvSpPr txBox="1"/>
          <p:nvPr/>
        </p:nvSpPr>
        <p:spPr>
          <a:xfrm>
            <a:off x="3765349" y="3084716"/>
            <a:ext cx="466344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Entrenamiento de CNN con GA</a:t>
            </a:r>
            <a:endParaRPr sz="1800" b="1">
              <a:solidFill>
                <a:srgbClr val="FFFFFF"/>
              </a:solidFill>
              <a:latin typeface="Open Sans"/>
              <a:ea typeface="Open Sans"/>
              <a:cs typeface="Open Sans"/>
              <a:sym typeface="Open Sans"/>
            </a:endParaRPr>
          </a:p>
        </p:txBody>
      </p:sp>
      <p:cxnSp>
        <p:nvCxnSpPr>
          <p:cNvPr id="14" name="Shape 254"/>
          <p:cNvCxnSpPr>
            <a:endCxn id="60" idx="2"/>
          </p:cNvCxnSpPr>
          <p:nvPr/>
        </p:nvCxnSpPr>
        <p:spPr>
          <a:xfrm flipH="1" flipV="1">
            <a:off x="6097070" y="4540740"/>
            <a:ext cx="3693" cy="602760"/>
          </a:xfrm>
          <a:prstGeom prst="straightConnector1">
            <a:avLst/>
          </a:prstGeom>
          <a:noFill/>
          <a:ln w="19050" cap="flat" cmpd="sng">
            <a:solidFill>
              <a:srgbClr val="FFA800"/>
            </a:solidFill>
            <a:prstDash val="solid"/>
            <a:round/>
            <a:headEnd type="none" w="med" len="med"/>
            <a:tailEnd type="diamond" w="med" len="med"/>
          </a:ln>
        </p:spPr>
      </p:cxnSp>
      <p:cxnSp>
        <p:nvCxnSpPr>
          <p:cNvPr id="15" name="Shape 260"/>
          <p:cNvCxnSpPr>
            <a:stCxn id="16" idx="2"/>
            <a:endCxn id="23" idx="0"/>
          </p:cNvCxnSpPr>
          <p:nvPr/>
        </p:nvCxnSpPr>
        <p:spPr>
          <a:xfrm flipH="1">
            <a:off x="6097069" y="1700775"/>
            <a:ext cx="3694" cy="433274"/>
          </a:xfrm>
          <a:prstGeom prst="straightConnector1">
            <a:avLst/>
          </a:prstGeom>
          <a:noFill/>
          <a:ln w="19050" cap="flat" cmpd="sng">
            <a:solidFill>
              <a:srgbClr val="FFA800"/>
            </a:solidFill>
            <a:prstDash val="solid"/>
            <a:round/>
            <a:headEnd type="diamond" w="med" len="med"/>
            <a:tailEnd type="diamond" w="med" len="med"/>
          </a:ln>
        </p:spPr>
      </p:cxnSp>
      <p:sp>
        <p:nvSpPr>
          <p:cNvPr id="16" name="Shape 255"/>
          <p:cNvSpPr txBox="1"/>
          <p:nvPr/>
        </p:nvSpPr>
        <p:spPr>
          <a:xfrm>
            <a:off x="4089083" y="1222275"/>
            <a:ext cx="4023360" cy="478500"/>
          </a:xfrm>
          <a:prstGeom prst="rect">
            <a:avLst/>
          </a:prstGeom>
          <a:noFill/>
          <a:ln>
            <a:noFill/>
          </a:ln>
        </p:spPr>
        <p:txBody>
          <a:bodyPr spcFirstLastPara="1" wrap="square" lIns="91425" tIns="91425" rIns="91425" bIns="91425" anchor="t" anchorCtr="0">
            <a:noAutofit/>
          </a:bodyPr>
          <a:lstStyle/>
          <a:p>
            <a:pPr algn="ctr"/>
            <a:r>
              <a:rPr lang="en" sz="1800" b="1">
                <a:solidFill>
                  <a:srgbClr val="FFFFFF"/>
                </a:solidFill>
                <a:latin typeface="Open Sans"/>
                <a:ea typeface="Open Sans"/>
                <a:cs typeface="Open Sans"/>
                <a:sym typeface="Open Sans"/>
              </a:rPr>
              <a:t>Definición de entradas y salidas</a:t>
            </a:r>
            <a:endParaRPr lang="en" sz="1800" b="1">
              <a:solidFill>
                <a:srgbClr val="FFFFFF"/>
              </a:solidFill>
              <a:latin typeface="Open Sans"/>
              <a:ea typeface="Open Sans"/>
              <a:cs typeface="Open Sans"/>
            </a:endParaRPr>
          </a:p>
        </p:txBody>
      </p:sp>
      <p:cxnSp>
        <p:nvCxnSpPr>
          <p:cNvPr id="22" name="Shape 260"/>
          <p:cNvCxnSpPr>
            <a:stCxn id="255" idx="2"/>
            <a:endCxn id="16" idx="0"/>
          </p:cNvCxnSpPr>
          <p:nvPr/>
        </p:nvCxnSpPr>
        <p:spPr>
          <a:xfrm flipH="1">
            <a:off x="6100763" y="1045404"/>
            <a:ext cx="6889" cy="176871"/>
          </a:xfrm>
          <a:prstGeom prst="straightConnector1">
            <a:avLst/>
          </a:prstGeom>
          <a:noFill/>
          <a:ln w="19050" cap="flat" cmpd="sng">
            <a:solidFill>
              <a:srgbClr val="FFA800"/>
            </a:solidFill>
            <a:prstDash val="solid"/>
            <a:round/>
            <a:headEnd type="diamond" w="med" len="med"/>
            <a:tailEnd type="diamond"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723828" y="701270"/>
            <a:ext cx="3692400" cy="768900"/>
          </a:xfrm>
          <a:prstGeom prst="rect">
            <a:avLst/>
          </a:prstGeom>
        </p:spPr>
        <p:txBody>
          <a:bodyPr spcFirstLastPara="1" wrap="square" lIns="91425" tIns="91425" rIns="91425" bIns="91425" anchor="b" anchorCtr="0">
            <a:noAutofit/>
          </a:bodyPr>
          <a:lstStyle/>
          <a:p>
            <a:r>
              <a:rPr lang="en" sz="2000" err="1">
                <a:solidFill>
                  <a:schemeClr val="bg1"/>
                </a:solidFill>
              </a:rPr>
              <a:t>Obtención</a:t>
            </a:r>
            <a:r>
              <a:rPr lang="en" sz="2000">
                <a:solidFill>
                  <a:schemeClr val="bg1"/>
                </a:solidFill>
              </a:rPr>
              <a:t> y pre-</a:t>
            </a:r>
            <a:r>
              <a:rPr lang="en" sz="2000" err="1">
                <a:solidFill>
                  <a:schemeClr val="bg1"/>
                </a:solidFill>
              </a:rPr>
              <a:t>procesamiento</a:t>
            </a:r>
            <a:r>
              <a:rPr lang="en" sz="2000">
                <a:solidFill>
                  <a:schemeClr val="bg1"/>
                </a:solidFill>
              </a:rPr>
              <a:t> de </a:t>
            </a:r>
            <a:r>
              <a:rPr lang="en" sz="2000" err="1">
                <a:solidFill>
                  <a:schemeClr val="bg1"/>
                </a:solidFill>
              </a:rPr>
              <a:t>datos</a:t>
            </a:r>
          </a:p>
        </p:txBody>
      </p:sp>
      <p:sp>
        <p:nvSpPr>
          <p:cNvPr id="186" name="Shape 186"/>
          <p:cNvSpPr txBox="1">
            <a:spLocks noGrp="1"/>
          </p:cNvSpPr>
          <p:nvPr>
            <p:ph type="body" idx="1"/>
          </p:nvPr>
        </p:nvSpPr>
        <p:spPr>
          <a:xfrm>
            <a:off x="4723828" y="1592721"/>
            <a:ext cx="3692400" cy="3340800"/>
          </a:xfrm>
          <a:prstGeom prst="rect">
            <a:avLst/>
          </a:prstGeom>
        </p:spPr>
        <p:txBody>
          <a:bodyPr spcFirstLastPara="1" wrap="square" lIns="91425" tIns="91425" rIns="91425" bIns="91425" anchor="t" anchorCtr="0">
            <a:noAutofit/>
          </a:bodyPr>
          <a:lstStyle/>
          <a:p>
            <a:pPr marL="285750" indent="-285750"/>
            <a:r>
              <a:rPr lang="en-US" err="1"/>
              <a:t>Recolección</a:t>
            </a:r>
            <a:r>
              <a:rPr lang="en-US"/>
              <a:t> de </a:t>
            </a:r>
            <a:r>
              <a:rPr lang="en-US" err="1"/>
              <a:t>datos</a:t>
            </a:r>
            <a:r>
              <a:rPr lang="en-US"/>
              <a:t> </a:t>
            </a:r>
            <a:r>
              <a:rPr lang="en-US" err="1"/>
              <a:t>en</a:t>
            </a:r>
            <a:r>
              <a:rPr lang="en-US"/>
              <a:t> Mall dataset.</a:t>
            </a:r>
          </a:p>
          <a:p>
            <a:pPr marL="285750" indent="-285750"/>
            <a:r>
              <a:rPr lang="en-US" err="1"/>
              <a:t>Reducción</a:t>
            </a:r>
            <a:r>
              <a:rPr lang="en-US"/>
              <a:t> de </a:t>
            </a:r>
            <a:r>
              <a:rPr lang="en-US" err="1"/>
              <a:t>dimensiones</a:t>
            </a:r>
            <a:r>
              <a:rPr lang="en-US"/>
              <a:t> y </a:t>
            </a:r>
            <a:r>
              <a:rPr lang="en-US" err="1"/>
              <a:t>tamaño</a:t>
            </a:r>
            <a:r>
              <a:rPr lang="en-US"/>
              <a:t> de la imagen.</a:t>
            </a:r>
          </a:p>
          <a:p>
            <a:pPr marL="285750" indent="-285750"/>
            <a:r>
              <a:rPr lang="en-US" err="1"/>
              <a:t>Normalización</a:t>
            </a:r>
            <a:r>
              <a:rPr lang="en-US"/>
              <a:t> de </a:t>
            </a:r>
            <a:r>
              <a:rPr lang="en-US" err="1"/>
              <a:t>valores</a:t>
            </a:r>
            <a:r>
              <a:rPr lang="en-US"/>
              <a:t> de la </a:t>
            </a:r>
            <a:r>
              <a:rPr lang="en-US" err="1"/>
              <a:t>matriz</a:t>
            </a:r>
            <a:r>
              <a:rPr lang="en-US"/>
              <a:t>.</a:t>
            </a:r>
          </a:p>
          <a:p>
            <a:pPr marL="285750" indent="-285750"/>
            <a:r>
              <a:rPr lang="en-US" err="1"/>
              <a:t>Creación</a:t>
            </a:r>
            <a:r>
              <a:rPr lang="en-US"/>
              <a:t> de </a:t>
            </a:r>
            <a:r>
              <a:rPr lang="en-US" err="1"/>
              <a:t>dimensión</a:t>
            </a:r>
            <a:r>
              <a:rPr lang="en-US"/>
              <a:t> extra.</a:t>
            </a:r>
          </a:p>
          <a:p>
            <a:pPr marL="285750" indent="-285750"/>
            <a:r>
              <a:rPr lang="en-US"/>
              <a:t>Los </a:t>
            </a:r>
            <a:r>
              <a:rPr lang="en-US" err="1"/>
              <a:t>datos</a:t>
            </a:r>
            <a:r>
              <a:rPr lang="en-US"/>
              <a:t> no </a:t>
            </a:r>
            <a:r>
              <a:rPr lang="en-US" err="1"/>
              <a:t>presentan</a:t>
            </a:r>
            <a:r>
              <a:rPr lang="en-US"/>
              <a:t> </a:t>
            </a:r>
            <a:r>
              <a:rPr lang="en-US" err="1"/>
              <a:t>desbalance</a:t>
            </a:r>
            <a:r>
              <a:rPr lang="en-US"/>
              <a:t>.</a:t>
            </a:r>
          </a:p>
          <a:p>
            <a:pPr marL="285750" indent="-285750"/>
            <a:endParaRPr lang="en-US"/>
          </a:p>
        </p:txBody>
      </p:sp>
      <p:sp>
        <p:nvSpPr>
          <p:cNvPr id="187" name="Shape 187"/>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24</a:t>
            </a:fld>
            <a:endParaRPr>
              <a:solidFill>
                <a:srgbClr val="294667"/>
              </a:solidFill>
            </a:endParaRPr>
          </a:p>
        </p:txBody>
      </p:sp>
      <p:pic>
        <p:nvPicPr>
          <p:cNvPr id="3" name="Picture 3" descr="Chart, histogram&#10;&#10;Description automatically generated">
            <a:extLst>
              <a:ext uri="{FF2B5EF4-FFF2-40B4-BE49-F238E27FC236}">
                <a16:creationId xmlns:a16="http://schemas.microsoft.com/office/drawing/2014/main" id="{1EA2C53A-AB0C-4C08-A662-A005FEAC3B1C}"/>
              </a:ext>
            </a:extLst>
          </p:cNvPr>
          <p:cNvPicPr>
            <a:picLocks noChangeAspect="1"/>
          </p:cNvPicPr>
          <p:nvPr/>
        </p:nvPicPr>
        <p:blipFill>
          <a:blip r:embed="rId4"/>
          <a:stretch>
            <a:fillRect/>
          </a:stretch>
        </p:blipFill>
        <p:spPr>
          <a:xfrm>
            <a:off x="1930400" y="1981184"/>
            <a:ext cx="2425700" cy="1678550"/>
          </a:xfrm>
          <a:prstGeom prst="rect">
            <a:avLst/>
          </a:prstGeom>
        </p:spPr>
      </p:pic>
      <p:pic>
        <p:nvPicPr>
          <p:cNvPr id="4" name="Picture 4">
            <a:extLst>
              <a:ext uri="{FF2B5EF4-FFF2-40B4-BE49-F238E27FC236}">
                <a16:creationId xmlns:a16="http://schemas.microsoft.com/office/drawing/2014/main" id="{5BE4FC88-6C84-4C7E-915F-5094D692C990}"/>
              </a:ext>
            </a:extLst>
          </p:cNvPr>
          <p:cNvPicPr>
            <a:picLocks noChangeAspect="1"/>
          </p:cNvPicPr>
          <p:nvPr/>
        </p:nvPicPr>
        <p:blipFill>
          <a:blip r:embed="rId5"/>
          <a:stretch>
            <a:fillRect/>
          </a:stretch>
        </p:blipFill>
        <p:spPr>
          <a:xfrm>
            <a:off x="514351" y="3371850"/>
            <a:ext cx="1330779" cy="1330779"/>
          </a:xfrm>
          <a:prstGeom prst="rect">
            <a:avLst/>
          </a:prstGeom>
        </p:spPr>
      </p:pic>
      <p:pic>
        <p:nvPicPr>
          <p:cNvPr id="5" name="Picture 5">
            <a:extLst>
              <a:ext uri="{FF2B5EF4-FFF2-40B4-BE49-F238E27FC236}">
                <a16:creationId xmlns:a16="http://schemas.microsoft.com/office/drawing/2014/main" id="{FB344AD5-D2DE-4F40-BF96-86114376D6C3}"/>
              </a:ext>
            </a:extLst>
          </p:cNvPr>
          <p:cNvPicPr>
            <a:picLocks noChangeAspect="1"/>
          </p:cNvPicPr>
          <p:nvPr/>
        </p:nvPicPr>
        <p:blipFill>
          <a:blip r:embed="rId6"/>
          <a:stretch>
            <a:fillRect/>
          </a:stretch>
        </p:blipFill>
        <p:spPr>
          <a:xfrm>
            <a:off x="514350" y="1991480"/>
            <a:ext cx="1330778" cy="1380979"/>
          </a:xfrm>
          <a:prstGeom prst="rect">
            <a:avLst/>
          </a:prstGeom>
        </p:spPr>
      </p:pic>
      <p:pic>
        <p:nvPicPr>
          <p:cNvPr id="6" name="Picture 6" descr="A picture containing text, floor, walking, sidewalk&#10;&#10;Description automatically generated">
            <a:extLst>
              <a:ext uri="{FF2B5EF4-FFF2-40B4-BE49-F238E27FC236}">
                <a16:creationId xmlns:a16="http://schemas.microsoft.com/office/drawing/2014/main" id="{A4D3D6E4-8FEF-48DE-825D-4330B56C2C13}"/>
              </a:ext>
            </a:extLst>
          </p:cNvPr>
          <p:cNvPicPr>
            <a:picLocks noChangeAspect="1"/>
          </p:cNvPicPr>
          <p:nvPr/>
        </p:nvPicPr>
        <p:blipFill>
          <a:blip r:embed="rId7"/>
          <a:stretch>
            <a:fillRect/>
          </a:stretch>
        </p:blipFill>
        <p:spPr>
          <a:xfrm>
            <a:off x="514350" y="645523"/>
            <a:ext cx="1314452" cy="13378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err="1"/>
              <a:t>Definición</a:t>
            </a:r>
            <a:r>
              <a:rPr lang="en" sz="2400"/>
              <a:t> de Entradas</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sp>
        <p:nvSpPr>
          <p:cNvPr id="9" name="Shape 146"/>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 entrada es una representación matricial del tamaño de la imagen</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Representación continua positiva</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Las dimensiones de la matriz son definidas por el tamaño de la imagen.</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El pixel toma el valor de 0 a 255.</a:t>
            </a:r>
            <a:endParaRPr lang="es-ES">
              <a:solidFill>
                <a:schemeClr val="bg1"/>
              </a:solidFill>
              <a:latin typeface="Open Sans"/>
              <a:ea typeface="Open Sans"/>
              <a:cs typeface="Open Sans"/>
            </a:endParaRPr>
          </a:p>
        </p:txBody>
      </p:sp>
      <p:sp>
        <p:nvSpPr>
          <p:cNvPr id="11" name="Shape 146"/>
          <p:cNvSpPr txBox="1">
            <a:spLocks/>
          </p:cNvSpPr>
          <p:nvPr/>
        </p:nvSpPr>
        <p:spPr>
          <a:xfrm>
            <a:off x="4602480" y="2859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Cámaras de un centro comercial</a:t>
            </a:r>
          </a:p>
        </p:txBody>
      </p:sp>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hape 146">
            <a:extLst>
              <a:ext uri="{FF2B5EF4-FFF2-40B4-BE49-F238E27FC236}">
                <a16:creationId xmlns:a16="http://schemas.microsoft.com/office/drawing/2014/main" id="{D2D2E9E8-D01D-49D6-BFA0-6BD6F7C9A6D4}"/>
              </a:ext>
            </a:extLst>
          </p:cNvPr>
          <p:cNvSpPr txBox="1">
            <a:spLocks/>
          </p:cNvSpPr>
          <p:nvPr/>
        </p:nvSpPr>
        <p:spPr>
          <a:xfrm>
            <a:off x="5925397" y="1460711"/>
            <a:ext cx="2938357" cy="1189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a:solidFill>
                  <a:srgbClr val="00467C"/>
                </a:solidFill>
              </a:rPr>
              <a:t>Las imágenes de nuestro problema son de 480x640.</a:t>
            </a:r>
          </a:p>
        </p:txBody>
      </p:sp>
      <p:sp>
        <p:nvSpPr>
          <p:cNvPr id="19" name="Shape 146">
            <a:extLst>
              <a:ext uri="{FF2B5EF4-FFF2-40B4-BE49-F238E27FC236}">
                <a16:creationId xmlns:a16="http://schemas.microsoft.com/office/drawing/2014/main" id="{4D4EFA82-98FF-4F1C-AFD2-E12638381EDD}"/>
              </a:ext>
            </a:extLst>
          </p:cNvPr>
          <p:cNvSpPr txBox="1">
            <a:spLocks/>
          </p:cNvSpPr>
          <p:nvPr/>
        </p:nvSpPr>
        <p:spPr>
          <a:xfrm>
            <a:off x="4602480" y="3069378"/>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Ejemplo de Entrada</a:t>
            </a:r>
          </a:p>
        </p:txBody>
      </p:sp>
      <p:pic>
        <p:nvPicPr>
          <p:cNvPr id="2" name="Picture 4" descr="A picture containing text, indoor&#10;&#10;Description automatically generated">
            <a:extLst>
              <a:ext uri="{FF2B5EF4-FFF2-40B4-BE49-F238E27FC236}">
                <a16:creationId xmlns:a16="http://schemas.microsoft.com/office/drawing/2014/main" id="{AB5363E8-8B5F-473E-8D0E-BD6BC2FF885E}"/>
              </a:ext>
            </a:extLst>
          </p:cNvPr>
          <p:cNvPicPr>
            <a:picLocks noChangeAspect="1"/>
          </p:cNvPicPr>
          <p:nvPr/>
        </p:nvPicPr>
        <p:blipFill>
          <a:blip r:embed="rId4"/>
          <a:stretch>
            <a:fillRect/>
          </a:stretch>
        </p:blipFill>
        <p:spPr>
          <a:xfrm>
            <a:off x="3418946" y="850371"/>
            <a:ext cx="2581275" cy="2066925"/>
          </a:xfrm>
          <a:prstGeom prst="rect">
            <a:avLst/>
          </a:prstGeom>
        </p:spPr>
      </p:pic>
      <p:pic>
        <p:nvPicPr>
          <p:cNvPr id="5" name="Picture 5" descr="Diagram&#10;&#10;Description automatically generated">
            <a:extLst>
              <a:ext uri="{FF2B5EF4-FFF2-40B4-BE49-F238E27FC236}">
                <a16:creationId xmlns:a16="http://schemas.microsoft.com/office/drawing/2014/main" id="{4906F39F-24F1-4094-94E9-78127A93986D}"/>
              </a:ext>
            </a:extLst>
          </p:cNvPr>
          <p:cNvPicPr>
            <a:picLocks noChangeAspect="1"/>
          </p:cNvPicPr>
          <p:nvPr/>
        </p:nvPicPr>
        <p:blipFill>
          <a:blip r:embed="rId5"/>
          <a:stretch>
            <a:fillRect/>
          </a:stretch>
        </p:blipFill>
        <p:spPr>
          <a:xfrm>
            <a:off x="4438650" y="3633399"/>
            <a:ext cx="3177116" cy="1337451"/>
          </a:xfrm>
          <a:prstGeom prst="rect">
            <a:avLst/>
          </a:prstGeom>
        </p:spPr>
      </p:pic>
    </p:spTree>
    <p:extLst>
      <p:ext uri="{BB962C8B-B14F-4D97-AF65-F5344CB8AC3E}">
        <p14:creationId xmlns:p14="http://schemas.microsoft.com/office/powerpoint/2010/main" val="1138191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a:t>Definición de salidas</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
        <p:nvSpPr>
          <p:cNvPr id="9" name="Shape 146"/>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 salida puede tener formas de entre 0 a infinito positivo.</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Representación continua positiva.</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Cada salida se compara con el valor real de la multitud </a:t>
            </a:r>
            <a:r>
              <a:rPr lang="es-ES" err="1">
                <a:solidFill>
                  <a:schemeClr val="bg1"/>
                </a:solidFill>
                <a:latin typeface="Open Sans"/>
                <a:ea typeface="Open Sans"/>
                <a:cs typeface="Open Sans"/>
                <a:sym typeface="Open Sans"/>
              </a:rPr>
              <a:t>taggeada</a:t>
            </a:r>
            <a:r>
              <a:rPr lang="es-ES">
                <a:solidFill>
                  <a:schemeClr val="bg1"/>
                </a:solidFill>
                <a:latin typeface="Open Sans"/>
                <a:ea typeface="Open Sans"/>
                <a:cs typeface="Open Sans"/>
                <a:sym typeface="Open Sans"/>
              </a:rPr>
              <a:t> de la foto.</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Se toman como aciertos aquellos registros que coincidan.</a:t>
            </a:r>
            <a:endParaRPr lang="es-ES">
              <a:solidFill>
                <a:schemeClr val="bg1"/>
              </a:solidFill>
              <a:latin typeface="Open Sans"/>
              <a:ea typeface="Open Sans"/>
              <a:cs typeface="Open Sans"/>
            </a:endParaRPr>
          </a:p>
        </p:txBody>
      </p:sp>
      <p:sp>
        <p:nvSpPr>
          <p:cNvPr id="11" name="Shape 146"/>
          <p:cNvSpPr txBox="1">
            <a:spLocks/>
          </p:cNvSpPr>
          <p:nvPr/>
        </p:nvSpPr>
        <p:spPr>
          <a:xfrm>
            <a:off x="4602480" y="2859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Cámaras de un centro comercial</a:t>
            </a:r>
          </a:p>
        </p:txBody>
      </p:sp>
      <p:pic>
        <p:nvPicPr>
          <p:cNvPr id="3" name="Picture 3" descr="A picture containing text, old, different&#10;&#10;Description automatically generated">
            <a:extLst>
              <a:ext uri="{FF2B5EF4-FFF2-40B4-BE49-F238E27FC236}">
                <a16:creationId xmlns:a16="http://schemas.microsoft.com/office/drawing/2014/main" id="{273014B0-0356-4E50-98C1-7E8280987AF0}"/>
              </a:ext>
            </a:extLst>
          </p:cNvPr>
          <p:cNvPicPr>
            <a:picLocks noChangeAspect="1"/>
          </p:cNvPicPr>
          <p:nvPr/>
        </p:nvPicPr>
        <p:blipFill>
          <a:blip r:embed="rId4"/>
          <a:stretch>
            <a:fillRect/>
          </a:stretch>
        </p:blipFill>
        <p:spPr>
          <a:xfrm>
            <a:off x="3401484" y="912422"/>
            <a:ext cx="2743200" cy="2048656"/>
          </a:xfrm>
          <a:prstGeom prst="rect">
            <a:avLst/>
          </a:prstGeom>
        </p:spPr>
      </p:pic>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hape 146">
            <a:extLst>
              <a:ext uri="{FF2B5EF4-FFF2-40B4-BE49-F238E27FC236}">
                <a16:creationId xmlns:a16="http://schemas.microsoft.com/office/drawing/2014/main" id="{D2D2E9E8-D01D-49D6-BFA0-6BD6F7C9A6D4}"/>
              </a:ext>
            </a:extLst>
          </p:cNvPr>
          <p:cNvSpPr txBox="1">
            <a:spLocks/>
          </p:cNvSpPr>
          <p:nvPr/>
        </p:nvSpPr>
        <p:spPr>
          <a:xfrm>
            <a:off x="6295813" y="963294"/>
            <a:ext cx="2938357" cy="1983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a:solidFill>
                  <a:srgbClr val="00467C"/>
                </a:solidFill>
              </a:rPr>
              <a:t>Cada imagen tiene asociada un </a:t>
            </a:r>
            <a:r>
              <a:rPr lang="es-CO" err="1">
                <a:solidFill>
                  <a:srgbClr val="00467C"/>
                </a:solidFill>
              </a:rPr>
              <a:t>label</a:t>
            </a:r>
            <a:r>
              <a:rPr lang="es-CO">
                <a:solidFill>
                  <a:srgbClr val="00467C"/>
                </a:solidFill>
              </a:rPr>
              <a:t> que representan la cantidad de personas que están en la imagen, esto para poder generar el modelo que pueda calcular esto para imágenes futuras</a:t>
            </a:r>
          </a:p>
        </p:txBody>
      </p:sp>
      <p:graphicFrame>
        <p:nvGraphicFramePr>
          <p:cNvPr id="15" name="Table 15">
            <a:extLst>
              <a:ext uri="{FF2B5EF4-FFF2-40B4-BE49-F238E27FC236}">
                <a16:creationId xmlns:a16="http://schemas.microsoft.com/office/drawing/2014/main" id="{27ADC70C-1F26-4392-B517-555167749670}"/>
              </a:ext>
            </a:extLst>
          </p:cNvPr>
          <p:cNvGraphicFramePr>
            <a:graphicFrameLocks noGrp="1"/>
          </p:cNvGraphicFramePr>
          <p:nvPr>
            <p:extLst>
              <p:ext uri="{D42A27DB-BD31-4B8C-83A1-F6EECF244321}">
                <p14:modId xmlns:p14="http://schemas.microsoft.com/office/powerpoint/2010/main" val="545206131"/>
              </p:ext>
            </p:extLst>
          </p:nvPr>
        </p:nvGraphicFramePr>
        <p:xfrm>
          <a:off x="3525097" y="3855043"/>
          <a:ext cx="5120640" cy="741680"/>
        </p:xfrm>
        <a:graphic>
          <a:graphicData uri="http://schemas.openxmlformats.org/drawingml/2006/table">
            <a:tbl>
              <a:tblPr firstRow="1" bandRow="1">
                <a:tableStyleId>{CEF043F6-B114-4F1C-B375-6C528A3E8B89}</a:tableStyleId>
              </a:tblPr>
              <a:tblGrid>
                <a:gridCol w="1706880">
                  <a:extLst>
                    <a:ext uri="{9D8B030D-6E8A-4147-A177-3AD203B41FA5}">
                      <a16:colId xmlns:a16="http://schemas.microsoft.com/office/drawing/2014/main" val="1044115374"/>
                    </a:ext>
                  </a:extLst>
                </a:gridCol>
                <a:gridCol w="1706880">
                  <a:extLst>
                    <a:ext uri="{9D8B030D-6E8A-4147-A177-3AD203B41FA5}">
                      <a16:colId xmlns:a16="http://schemas.microsoft.com/office/drawing/2014/main" val="2874386333"/>
                    </a:ext>
                  </a:extLst>
                </a:gridCol>
                <a:gridCol w="1706880">
                  <a:extLst>
                    <a:ext uri="{9D8B030D-6E8A-4147-A177-3AD203B41FA5}">
                      <a16:colId xmlns:a16="http://schemas.microsoft.com/office/drawing/2014/main" val="4288048904"/>
                    </a:ext>
                  </a:extLst>
                </a:gridCol>
              </a:tblGrid>
              <a:tr h="370840">
                <a:tc>
                  <a:txBody>
                    <a:bodyPr/>
                    <a:lstStyle/>
                    <a:p>
                      <a:pPr algn="ctr"/>
                      <a:r>
                        <a:rPr lang="en-US"/>
                        <a:t>Salida del </a:t>
                      </a:r>
                      <a:r>
                        <a:rPr lang="en-US" err="1"/>
                        <a:t>modelo</a:t>
                      </a:r>
                    </a:p>
                  </a:txBody>
                  <a:tcPr/>
                </a:tc>
                <a:tc>
                  <a:txBody>
                    <a:bodyPr/>
                    <a:lstStyle/>
                    <a:p>
                      <a:pPr algn="ctr"/>
                      <a:r>
                        <a:rPr lang="en-US"/>
                        <a:t>Salida real</a:t>
                      </a:r>
                    </a:p>
                  </a:txBody>
                  <a:tcPr/>
                </a:tc>
                <a:tc>
                  <a:txBody>
                    <a:bodyPr/>
                    <a:lstStyle/>
                    <a:p>
                      <a:pPr algn="ctr"/>
                      <a:r>
                        <a:rPr lang="en-US"/>
                        <a:t>Error</a:t>
                      </a:r>
                    </a:p>
                  </a:txBody>
                  <a:tcPr/>
                </a:tc>
                <a:extLst>
                  <a:ext uri="{0D108BD9-81ED-4DB2-BD59-A6C34878D82A}">
                    <a16:rowId xmlns:a16="http://schemas.microsoft.com/office/drawing/2014/main" val="87119627"/>
                  </a:ext>
                </a:extLst>
              </a:tr>
              <a:tr h="370840">
                <a:tc>
                  <a:txBody>
                    <a:bodyPr/>
                    <a:lstStyle/>
                    <a:p>
                      <a:pPr algn="ctr"/>
                      <a:r>
                        <a:rPr lang="en-US"/>
                        <a:t>23</a:t>
                      </a:r>
                    </a:p>
                  </a:txBody>
                  <a:tcPr/>
                </a:tc>
                <a:tc>
                  <a:txBody>
                    <a:bodyPr/>
                    <a:lstStyle/>
                    <a:p>
                      <a:pPr algn="ctr"/>
                      <a:r>
                        <a:rPr lang="en-US"/>
                        <a:t>26</a:t>
                      </a:r>
                    </a:p>
                  </a:txBody>
                  <a:tcPr/>
                </a:tc>
                <a:tc>
                  <a:txBody>
                    <a:bodyPr/>
                    <a:lstStyle/>
                    <a:p>
                      <a:pPr algn="ctr"/>
                      <a:r>
                        <a:rPr lang="en-US"/>
                        <a:t>3</a:t>
                      </a:r>
                    </a:p>
                  </a:txBody>
                  <a:tcPr/>
                </a:tc>
                <a:extLst>
                  <a:ext uri="{0D108BD9-81ED-4DB2-BD59-A6C34878D82A}">
                    <a16:rowId xmlns:a16="http://schemas.microsoft.com/office/drawing/2014/main" val="412441365"/>
                  </a:ext>
                </a:extLst>
              </a:tr>
            </a:tbl>
          </a:graphicData>
        </a:graphic>
      </p:graphicFrame>
      <p:sp>
        <p:nvSpPr>
          <p:cNvPr id="19" name="Shape 146">
            <a:extLst>
              <a:ext uri="{FF2B5EF4-FFF2-40B4-BE49-F238E27FC236}">
                <a16:creationId xmlns:a16="http://schemas.microsoft.com/office/drawing/2014/main" id="{4D4EFA82-98FF-4F1C-AFD2-E12638381EDD}"/>
              </a:ext>
            </a:extLst>
          </p:cNvPr>
          <p:cNvSpPr txBox="1">
            <a:spLocks/>
          </p:cNvSpPr>
          <p:nvPr/>
        </p:nvSpPr>
        <p:spPr>
          <a:xfrm>
            <a:off x="4602480" y="31434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Ejemplo de salida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4000" r="34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994225" y="693650"/>
            <a:ext cx="3797350" cy="768900"/>
          </a:xfrm>
          <a:prstGeom prst="rect">
            <a:avLst/>
          </a:prstGeom>
        </p:spPr>
        <p:txBody>
          <a:bodyPr spcFirstLastPara="1" wrap="square" lIns="91425" tIns="91425" rIns="91425" bIns="91425" anchor="b" anchorCtr="0">
            <a:noAutofit/>
          </a:bodyPr>
          <a:lstStyle/>
          <a:p>
            <a:r>
              <a:rPr lang="en" sz="2000"/>
              <a:t>Inteligencia Computacional</a:t>
            </a:r>
            <a:br>
              <a:rPr lang="en" sz="2000"/>
            </a:br>
            <a:r>
              <a:rPr lang="en" sz="2000"/>
              <a:t>Redes Neuronales Artificiales </a:t>
            </a:r>
            <a:r>
              <a:rPr lang="es-CO" sz="2000"/>
              <a:t>Convolucionales junto a AG</a:t>
            </a:r>
          </a:p>
        </p:txBody>
      </p:sp>
      <p:sp>
        <p:nvSpPr>
          <p:cNvPr id="146" name="Shape 146"/>
          <p:cNvSpPr txBox="1">
            <a:spLocks noGrp="1"/>
          </p:cNvSpPr>
          <p:nvPr>
            <p:ph type="body" idx="1"/>
          </p:nvPr>
        </p:nvSpPr>
        <p:spPr>
          <a:xfrm>
            <a:off x="4994224" y="1585101"/>
            <a:ext cx="4020235" cy="3340800"/>
          </a:xfrm>
          <a:prstGeom prst="rect">
            <a:avLst/>
          </a:prstGeom>
          <a:noFill/>
          <a:ln>
            <a:noFill/>
          </a:ln>
        </p:spPr>
        <p:txBody>
          <a:bodyPr spcFirstLastPara="1" wrap="square" lIns="91425" tIns="91425" rIns="91425" bIns="91425" anchor="t" anchorCtr="0">
            <a:noAutofit/>
          </a:bodyPr>
          <a:lstStyle/>
          <a:p>
            <a:r>
              <a:rPr lang="es-CO" sz="1600">
                <a:sym typeface="Arial"/>
              </a:rPr>
              <a:t>Problemas de clasificación, regresión y agrupación.</a:t>
            </a:r>
            <a:endParaRPr lang="es-CO" sz="1600"/>
          </a:p>
          <a:p>
            <a:r>
              <a:rPr lang="es-CO" sz="1600">
                <a:sym typeface="Arial"/>
              </a:rPr>
              <a:t>Las convoluciones y los </a:t>
            </a:r>
            <a:r>
              <a:rPr lang="es-CO" sz="1600" err="1">
                <a:sym typeface="Arial"/>
              </a:rPr>
              <a:t>pooling</a:t>
            </a:r>
            <a:r>
              <a:rPr lang="es-CO" sz="1600">
                <a:sym typeface="Arial"/>
              </a:rPr>
              <a:t> filtran las partes más importantes de la imagen, la optimización de los pesos se realiza con un AG donde los pesos representan la forma del cromosoma y el fitness es el inverso del error del problema de regresión.</a:t>
            </a:r>
          </a:p>
          <a:p>
            <a:r>
              <a:rPr lang="es-CO" sz="1600">
                <a:sym typeface="Arial"/>
              </a:rPr>
              <a:t>La salida de la red sigue siendo un valor continuo.</a:t>
            </a:r>
          </a:p>
        </p:txBody>
      </p:sp>
      <p:sp>
        <p:nvSpPr>
          <p:cNvPr id="153" name="Shape 15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pic>
        <p:nvPicPr>
          <p:cNvPr id="2" name="Picture 2">
            <a:extLst>
              <a:ext uri="{FF2B5EF4-FFF2-40B4-BE49-F238E27FC236}">
                <a16:creationId xmlns:a16="http://schemas.microsoft.com/office/drawing/2014/main" id="{09BB9CED-AB7B-4ED3-85FA-321A60D9F192}"/>
              </a:ext>
            </a:extLst>
          </p:cNvPr>
          <p:cNvPicPr>
            <a:picLocks noChangeAspect="1"/>
          </p:cNvPicPr>
          <p:nvPr/>
        </p:nvPicPr>
        <p:blipFill>
          <a:blip r:embed="rId4"/>
          <a:stretch>
            <a:fillRect/>
          </a:stretch>
        </p:blipFill>
        <p:spPr>
          <a:xfrm>
            <a:off x="705748" y="694876"/>
            <a:ext cx="2847795" cy="1812805"/>
          </a:xfrm>
          <a:prstGeom prst="rect">
            <a:avLst/>
          </a:prstGeom>
        </p:spPr>
      </p:pic>
      <p:pic>
        <p:nvPicPr>
          <p:cNvPr id="7" name="Picture 3" descr="Chart, schematic&#10;&#10;Description automatically generated">
            <a:extLst>
              <a:ext uri="{FF2B5EF4-FFF2-40B4-BE49-F238E27FC236}">
                <a16:creationId xmlns:a16="http://schemas.microsoft.com/office/drawing/2014/main" id="{44975CA4-236E-4C1D-83D1-FBD13059375E}"/>
              </a:ext>
            </a:extLst>
          </p:cNvPr>
          <p:cNvPicPr>
            <a:picLocks noChangeAspect="1"/>
          </p:cNvPicPr>
          <p:nvPr/>
        </p:nvPicPr>
        <p:blipFill>
          <a:blip r:embed="rId5"/>
          <a:stretch>
            <a:fillRect/>
          </a:stretch>
        </p:blipFill>
        <p:spPr>
          <a:xfrm>
            <a:off x="705748" y="2635821"/>
            <a:ext cx="2780402" cy="1812804"/>
          </a:xfrm>
          <a:prstGeom prst="rect">
            <a:avLst/>
          </a:prstGeom>
        </p:spPr>
      </p:pic>
    </p:spTree>
    <p:extLst>
      <p:ext uri="{BB962C8B-B14F-4D97-AF65-F5344CB8AC3E}">
        <p14:creationId xmlns:p14="http://schemas.microsoft.com/office/powerpoint/2010/main" val="100999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CO" sz="2000"/>
              <a:t>Aplicación de AG</a:t>
            </a:r>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sp>
        <p:nvSpPr>
          <p:cNvPr id="14" name="Shape 146"/>
          <p:cNvSpPr txBox="1">
            <a:spLocks/>
          </p:cNvSpPr>
          <p:nvPr/>
        </p:nvSpPr>
        <p:spPr>
          <a:xfrm>
            <a:off x="1" y="1801812"/>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endParaRPr lang="es-ES" sz="1400">
              <a:solidFill>
                <a:schemeClr val="bg1"/>
              </a:solidFill>
              <a:latin typeface="+mj-lt"/>
            </a:endParaRPr>
          </a:p>
          <a:p>
            <a:endParaRPr lang="es-ES" sz="1400">
              <a:solidFill>
                <a:schemeClr val="bg1"/>
              </a:solidFill>
              <a:latin typeface="+mj-lt"/>
            </a:endParaRPr>
          </a:p>
          <a:p>
            <a:pPr marL="114300" indent="0">
              <a:buNone/>
            </a:pPr>
            <a:endParaRPr lang="es-ES" sz="1400">
              <a:solidFill>
                <a:schemeClr val="bg1"/>
              </a:solidFill>
              <a:latin typeface="+mj-lt"/>
            </a:endParaRPr>
          </a:p>
        </p:txBody>
      </p:sp>
      <p:pic>
        <p:nvPicPr>
          <p:cNvPr id="6" name="Picture 6" descr="A picture containing text, indoor&#10;&#10;Description automatically generated">
            <a:extLst>
              <a:ext uri="{FF2B5EF4-FFF2-40B4-BE49-F238E27FC236}">
                <a16:creationId xmlns:a16="http://schemas.microsoft.com/office/drawing/2014/main" id="{6E74ABCB-8BE2-426C-9739-08A50E232066}"/>
              </a:ext>
            </a:extLst>
          </p:cNvPr>
          <p:cNvPicPr>
            <a:picLocks noChangeAspect="1"/>
          </p:cNvPicPr>
          <p:nvPr/>
        </p:nvPicPr>
        <p:blipFill>
          <a:blip r:embed="rId4"/>
          <a:stretch>
            <a:fillRect/>
          </a:stretch>
        </p:blipFill>
        <p:spPr>
          <a:xfrm>
            <a:off x="6431182" y="2962660"/>
            <a:ext cx="1928981" cy="1518115"/>
          </a:xfrm>
          <a:prstGeom prst="rect">
            <a:avLst/>
          </a:prstGeom>
        </p:spPr>
      </p:pic>
      <p:sp>
        <p:nvSpPr>
          <p:cNvPr id="9" name="Shape 146">
            <a:extLst>
              <a:ext uri="{FF2B5EF4-FFF2-40B4-BE49-F238E27FC236}">
                <a16:creationId xmlns:a16="http://schemas.microsoft.com/office/drawing/2014/main" id="{DA847FBE-4936-4A8D-929F-076A3577D061}"/>
              </a:ext>
            </a:extLst>
          </p:cNvPr>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Se optimiza la red usando un GA, donde los pesos de la red son los cromosomas del GA y el fitness es el inverso de la función que se va a optimizar.</a:t>
            </a:r>
            <a:endParaRPr lang="es-ES">
              <a:solidFill>
                <a:schemeClr val="bg1"/>
              </a:solidFill>
              <a:latin typeface="Open Sans"/>
              <a:ea typeface="Open Sans"/>
              <a:cs typeface="Open Sans"/>
            </a:endParaRPr>
          </a:p>
        </p:txBody>
      </p:sp>
      <p:pic>
        <p:nvPicPr>
          <p:cNvPr id="1026" name="Picture 2" descr="PyGAD Lifecycle">
            <a:extLst>
              <a:ext uri="{FF2B5EF4-FFF2-40B4-BE49-F238E27FC236}">
                <a16:creationId xmlns:a16="http://schemas.microsoft.com/office/drawing/2014/main" id="{61D665E8-E561-4E8C-BF2D-5B71528F2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3164" y="536700"/>
            <a:ext cx="1973254" cy="3944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xloptimizer.com - Standard Genetic Algorithm (SGA)">
            <a:extLst>
              <a:ext uri="{FF2B5EF4-FFF2-40B4-BE49-F238E27FC236}">
                <a16:creationId xmlns:a16="http://schemas.microsoft.com/office/drawing/2014/main" id="{C0A38C58-3F45-44EA-8BA9-5B605F7A5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6137" y="790025"/>
            <a:ext cx="1566862" cy="156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076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CO" sz="2000"/>
              <a:t>Entrenamiento usando un GA</a:t>
            </a:r>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sp>
        <p:nvSpPr>
          <p:cNvPr id="14" name="Shape 146"/>
          <p:cNvSpPr txBox="1">
            <a:spLocks/>
          </p:cNvSpPr>
          <p:nvPr/>
        </p:nvSpPr>
        <p:spPr>
          <a:xfrm>
            <a:off x="-41019" y="2002507"/>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a:buClr>
                <a:srgbClr val="294667"/>
              </a:buClr>
            </a:pPr>
            <a:r>
              <a:rPr lang="es-ES" sz="1400">
                <a:solidFill>
                  <a:srgbClr val="00467C"/>
                </a:solidFill>
                <a:latin typeface="+mj-lt"/>
              </a:rPr>
              <a:t>Se entrena la red con un AG</a:t>
            </a:r>
            <a:endParaRPr lang="en-US"/>
          </a:p>
          <a:p>
            <a:pPr>
              <a:buClr>
                <a:srgbClr val="294667"/>
              </a:buClr>
            </a:pPr>
            <a:r>
              <a:rPr lang="es-ES" sz="1400">
                <a:solidFill>
                  <a:srgbClr val="00467C"/>
                </a:solidFill>
                <a:latin typeface="+mj-lt"/>
              </a:rPr>
              <a:t>Se realiza la variación de los diferentes componentes del AG</a:t>
            </a:r>
          </a:p>
          <a:p>
            <a:pPr>
              <a:buClr>
                <a:srgbClr val="294667"/>
              </a:buClr>
            </a:pPr>
            <a:endParaRPr lang="es-ES" sz="1400">
              <a:solidFill>
                <a:srgbClr val="00467C"/>
              </a:solidFill>
              <a:latin typeface="+mj-lt"/>
            </a:endParaRPr>
          </a:p>
        </p:txBody>
      </p:sp>
      <p:sp>
        <p:nvSpPr>
          <p:cNvPr id="6" name="Shape 146">
            <a:extLst>
              <a:ext uri="{FF2B5EF4-FFF2-40B4-BE49-F238E27FC236}">
                <a16:creationId xmlns:a16="http://schemas.microsoft.com/office/drawing/2014/main" id="{F02332C4-A7E2-4EF8-975A-12FE8039CCFC}"/>
              </a:ext>
            </a:extLst>
          </p:cNvPr>
          <p:cNvSpPr txBox="1">
            <a:spLocks/>
          </p:cNvSpPr>
          <p:nvPr/>
        </p:nvSpPr>
        <p:spPr>
          <a:xfrm>
            <a:off x="4274398" y="1831128"/>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Cromosoma</a:t>
            </a:r>
          </a:p>
        </p:txBody>
      </p:sp>
      <p:sp>
        <p:nvSpPr>
          <p:cNvPr id="55" name="Shape 146">
            <a:extLst>
              <a:ext uri="{FF2B5EF4-FFF2-40B4-BE49-F238E27FC236}">
                <a16:creationId xmlns:a16="http://schemas.microsoft.com/office/drawing/2014/main" id="{1597B444-F307-470F-AC00-C7AB5DEBD385}"/>
              </a:ext>
            </a:extLst>
          </p:cNvPr>
          <p:cNvSpPr txBox="1">
            <a:spLocks/>
          </p:cNvSpPr>
          <p:nvPr/>
        </p:nvSpPr>
        <p:spPr>
          <a:xfrm>
            <a:off x="2713143" y="19394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Función de perdida</a:t>
            </a:r>
          </a:p>
        </p:txBody>
      </p:sp>
      <p:pic>
        <p:nvPicPr>
          <p:cNvPr id="7" name="Picture 8" descr="Text&#10;&#10;Description automatically generated">
            <a:extLst>
              <a:ext uri="{FF2B5EF4-FFF2-40B4-BE49-F238E27FC236}">
                <a16:creationId xmlns:a16="http://schemas.microsoft.com/office/drawing/2014/main" id="{8DB23C0A-B1E3-4418-B848-58D9B74EBCC0}"/>
              </a:ext>
            </a:extLst>
          </p:cNvPr>
          <p:cNvPicPr>
            <a:picLocks noChangeAspect="1"/>
          </p:cNvPicPr>
          <p:nvPr/>
        </p:nvPicPr>
        <p:blipFill>
          <a:blip r:embed="rId4"/>
          <a:stretch>
            <a:fillRect/>
          </a:stretch>
        </p:blipFill>
        <p:spPr>
          <a:xfrm>
            <a:off x="3148543" y="527416"/>
            <a:ext cx="2743200" cy="1131865"/>
          </a:xfrm>
          <a:prstGeom prst="rect">
            <a:avLst/>
          </a:prstGeom>
        </p:spPr>
      </p:pic>
      <p:sp>
        <p:nvSpPr>
          <p:cNvPr id="10" name="Shape 146">
            <a:extLst>
              <a:ext uri="{FF2B5EF4-FFF2-40B4-BE49-F238E27FC236}">
                <a16:creationId xmlns:a16="http://schemas.microsoft.com/office/drawing/2014/main" id="{76FCAAC0-F121-4B7E-8A01-E1246035D852}"/>
              </a:ext>
            </a:extLst>
          </p:cNvPr>
          <p:cNvSpPr txBox="1">
            <a:spLocks/>
          </p:cNvSpPr>
          <p:nvPr/>
        </p:nvSpPr>
        <p:spPr>
          <a:xfrm>
            <a:off x="5891743" y="19394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Función de fitness</a:t>
            </a:r>
          </a:p>
        </p:txBody>
      </p:sp>
      <p:sp>
        <p:nvSpPr>
          <p:cNvPr id="11" name="Shape 146">
            <a:extLst>
              <a:ext uri="{FF2B5EF4-FFF2-40B4-BE49-F238E27FC236}">
                <a16:creationId xmlns:a16="http://schemas.microsoft.com/office/drawing/2014/main" id="{FE02BFE2-E16B-4797-B759-98EB004A3900}"/>
              </a:ext>
            </a:extLst>
          </p:cNvPr>
          <p:cNvSpPr txBox="1">
            <a:spLocks/>
          </p:cNvSpPr>
          <p:nvPr/>
        </p:nvSpPr>
        <p:spPr>
          <a:xfrm>
            <a:off x="5891743" y="708547"/>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200">
                <a:solidFill>
                  <a:srgbClr val="00467C"/>
                </a:solidFill>
              </a:rPr>
              <a:t>1/Función de perdida</a:t>
            </a:r>
          </a:p>
        </p:txBody>
      </p:sp>
      <p:sp>
        <p:nvSpPr>
          <p:cNvPr id="12" name="Shape 146">
            <a:extLst>
              <a:ext uri="{FF2B5EF4-FFF2-40B4-BE49-F238E27FC236}">
                <a16:creationId xmlns:a16="http://schemas.microsoft.com/office/drawing/2014/main" id="{797BA027-A5F5-4BAA-95FB-EFF55D490265}"/>
              </a:ext>
            </a:extLst>
          </p:cNvPr>
          <p:cNvSpPr txBox="1">
            <a:spLocks/>
          </p:cNvSpPr>
          <p:nvPr/>
        </p:nvSpPr>
        <p:spPr>
          <a:xfrm>
            <a:off x="5891743" y="1042022"/>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200">
                <a:solidFill>
                  <a:srgbClr val="00467C"/>
                </a:solidFill>
              </a:rPr>
              <a:t>1/MAE</a:t>
            </a:r>
          </a:p>
        </p:txBody>
      </p:sp>
      <p:pic>
        <p:nvPicPr>
          <p:cNvPr id="2050" name="Picture 2" descr="Artificial Neural Network Weight Optimization: A Review | Semantic Scholar">
            <a:extLst>
              <a:ext uri="{FF2B5EF4-FFF2-40B4-BE49-F238E27FC236}">
                <a16:creationId xmlns:a16="http://schemas.microsoft.com/office/drawing/2014/main" id="{403170A5-D4A0-4B96-97FD-30330493D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9" y="2177543"/>
            <a:ext cx="3376082" cy="2637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8EDFE987-2026-451C-AA6B-6E0840BCFA62}"/>
              </a:ext>
            </a:extLst>
          </p:cNvPr>
          <p:cNvSpPr/>
          <p:nvPr/>
        </p:nvSpPr>
        <p:spPr>
          <a:xfrm>
            <a:off x="5505450" y="2173887"/>
            <a:ext cx="1362075" cy="902688"/>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Flecha: a la derecha 2">
            <a:extLst>
              <a:ext uri="{FF2B5EF4-FFF2-40B4-BE49-F238E27FC236}">
                <a16:creationId xmlns:a16="http://schemas.microsoft.com/office/drawing/2014/main" id="{761DE1F9-39DD-4FAA-A315-90932A80E4CA}"/>
              </a:ext>
            </a:extLst>
          </p:cNvPr>
          <p:cNvSpPr/>
          <p:nvPr/>
        </p:nvSpPr>
        <p:spPr>
          <a:xfrm>
            <a:off x="4838702" y="2505934"/>
            <a:ext cx="44767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C7EDCDFC-C54D-4BA1-927E-DACF0CDB5C5E}"/>
              </a:ext>
            </a:extLst>
          </p:cNvPr>
          <p:cNvSpPr txBox="1"/>
          <p:nvPr/>
        </p:nvSpPr>
        <p:spPr>
          <a:xfrm>
            <a:off x="3168650" y="2173887"/>
            <a:ext cx="1471086" cy="1600438"/>
          </a:xfrm>
          <a:prstGeom prst="rect">
            <a:avLst/>
          </a:prstGeom>
          <a:noFill/>
        </p:spPr>
        <p:txBody>
          <a:bodyPr wrap="square">
            <a:spAutoFit/>
          </a:bodyPr>
          <a:lstStyle/>
          <a:p>
            <a:r>
              <a:rPr lang="es-CO" sz="1400">
                <a:sym typeface="Arial"/>
              </a:rPr>
              <a:t>El cromosoma </a:t>
            </a:r>
            <a:r>
              <a:rPr lang="es-CO"/>
              <a:t>son </a:t>
            </a:r>
            <a:r>
              <a:rPr lang="es-CO" sz="1400">
                <a:sym typeface="Arial"/>
              </a:rPr>
              <a:t>los pesos que tienen los arcos de la red neuronal, como se aprecia en la imagen.</a:t>
            </a:r>
            <a:endParaRPr lang="es-CO"/>
          </a:p>
        </p:txBody>
      </p:sp>
    </p:spTree>
    <p:extLst>
      <p:ext uri="{BB962C8B-B14F-4D97-AF65-F5344CB8AC3E}">
        <p14:creationId xmlns:p14="http://schemas.microsoft.com/office/powerpoint/2010/main" val="291369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1 Marcador de texto"/>
          <p:cNvSpPr>
            <a:spLocks noGrp="1"/>
          </p:cNvSpPr>
          <p:nvPr>
            <p:ph type="body" idx="1"/>
          </p:nvPr>
        </p:nvSpPr>
        <p:spPr>
          <a:xfrm>
            <a:off x="434340" y="909930"/>
            <a:ext cx="8115300" cy="3003600"/>
          </a:xfrm>
        </p:spPr>
        <p:txBody>
          <a:bodyPr/>
          <a:lstStyle/>
          <a:p>
            <a:r>
              <a:rPr lang="es-ES" sz="2000" b="0"/>
              <a:t>Según la OMS, una de las principales formas de contagio del </a:t>
            </a:r>
            <a:r>
              <a:rPr lang="es-ES" sz="2000">
                <a:solidFill>
                  <a:srgbClr val="FF0000"/>
                </a:solidFill>
              </a:rPr>
              <a:t>covid19</a:t>
            </a:r>
            <a:r>
              <a:rPr lang="es-ES" sz="2000" b="0"/>
              <a:t> son las multitudes.</a:t>
            </a:r>
            <a:r>
              <a:rPr lang="es-ES" sz="2000"/>
              <a:t> </a:t>
            </a:r>
          </a:p>
          <a:p>
            <a:r>
              <a:rPr lang="es-ES" sz="2000" b="0"/>
              <a:t>Aforo del movistar Arena </a:t>
            </a:r>
            <a:r>
              <a:rPr lang="es-ES" sz="2000">
                <a:solidFill>
                  <a:srgbClr val="FF0000"/>
                </a:solidFill>
              </a:rPr>
              <a:t>14.000</a:t>
            </a:r>
            <a:r>
              <a:rPr lang="es-ES" sz="2000" b="0"/>
              <a:t> personas. </a:t>
            </a:r>
          </a:p>
          <a:p>
            <a:r>
              <a:rPr lang="es-ES" sz="2000" b="0"/>
              <a:t>Control en la seguridad de </a:t>
            </a:r>
            <a:r>
              <a:rPr lang="es-ES" sz="2000">
                <a:solidFill>
                  <a:srgbClr val="FF0000"/>
                </a:solidFill>
              </a:rPr>
              <a:t>36.000</a:t>
            </a:r>
            <a:r>
              <a:rPr lang="es-ES" sz="2000" b="0"/>
              <a:t> pasajeros diarios en el aeropuerto El Dorado.</a:t>
            </a:r>
          </a:p>
          <a:p>
            <a:r>
              <a:rPr lang="es-ES" sz="2000" b="0"/>
              <a:t>Conteo de visitantes con un promedio de </a:t>
            </a:r>
            <a:r>
              <a:rPr lang="es-ES" sz="2000">
                <a:solidFill>
                  <a:srgbClr val="FF0000"/>
                </a:solidFill>
              </a:rPr>
              <a:t>16,1 millones </a:t>
            </a:r>
            <a:r>
              <a:rPr lang="es-ES" sz="2000" b="0"/>
              <a:t>al año por centro comercial en Bogotá.</a:t>
            </a:r>
            <a:endParaRPr lang="en-US" sz="2000" b="0"/>
          </a:p>
          <a:p>
            <a:endParaRPr lang="es-ES" sz="2000"/>
          </a:p>
        </p:txBody>
      </p:sp>
      <p:sp>
        <p:nvSpPr>
          <p:cNvPr id="247" name="Shape 2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9" name="Shape 139"/>
          <p:cNvSpPr txBox="1">
            <a:spLocks/>
          </p:cNvSpPr>
          <p:nvPr/>
        </p:nvSpPr>
        <p:spPr>
          <a:xfrm>
            <a:off x="1654575" y="1279025"/>
            <a:ext cx="5911200" cy="300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s-ES" sz="3000" b="1">
              <a:solidFill>
                <a:srgbClr val="00467C"/>
              </a:solidFill>
              <a:latin typeface="Open Sans"/>
            </a:endParaRPr>
          </a:p>
        </p:txBody>
      </p:sp>
      <p:sp>
        <p:nvSpPr>
          <p:cNvPr id="11" name="1 Marcador de texto"/>
          <p:cNvSpPr txBox="1">
            <a:spLocks/>
          </p:cNvSpPr>
          <p:nvPr/>
        </p:nvSpPr>
        <p:spPr>
          <a:xfrm>
            <a:off x="121920" y="3558008"/>
            <a:ext cx="8587740" cy="54007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ctr" rtl="0">
              <a:lnSpc>
                <a:spcPct val="100000"/>
              </a:lnSpc>
              <a:spcBef>
                <a:spcPts val="600"/>
              </a:spcBef>
              <a:spcAft>
                <a:spcPts val="0"/>
              </a:spcAft>
              <a:buClr>
                <a:srgbClr val="FFFFFF"/>
              </a:buClr>
              <a:buSzPts val="3000"/>
              <a:buFont typeface="Open Sans"/>
              <a:buChar char="▫"/>
              <a:defRPr sz="3000" b="1" i="0" u="none" strike="noStrike" cap="none">
                <a:solidFill>
                  <a:srgbClr val="00467C"/>
                </a:solidFill>
                <a:latin typeface="Open Sans"/>
                <a:ea typeface="Open Sans"/>
                <a:cs typeface="Open Sans"/>
                <a:sym typeface="Open Sans"/>
              </a:defRPr>
            </a:lvl1pPr>
            <a:lvl2pPr marL="914400" marR="0" lvl="1"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2pPr>
            <a:lvl3pPr marL="1371600" marR="0" lvl="2"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3pPr>
            <a:lvl4pPr marL="1828800" marR="0" lvl="3"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4pPr>
            <a:lvl5pPr marL="2286000" marR="0" lvl="4"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5pPr>
            <a:lvl6pPr marL="2743200" marR="0" lvl="5"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6pPr>
            <a:lvl7pPr marL="3200400" marR="0" lvl="6"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7pPr>
            <a:lvl8pPr marL="3657600" marR="0" lvl="7"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8pPr>
            <a:lvl9pPr marL="4114800" marR="0" lvl="8"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9pPr>
          </a:lstStyle>
          <a:p>
            <a:r>
              <a:rPr lang="es-ES" sz="1000" b="0">
                <a:hlinkClick r:id="rId3"/>
              </a:rPr>
              <a:t>https://www.who.int/es/news-room/feature-stories/detail/a-guide-to-who-s-guidance</a:t>
            </a:r>
            <a:endParaRPr lang="es-ES" sz="1000" b="0"/>
          </a:p>
          <a:p>
            <a:r>
              <a:rPr lang="es-ES" sz="1000" b="0">
                <a:hlinkClick r:id="rId4"/>
              </a:rPr>
              <a:t>https://movistararena.co/somos/</a:t>
            </a:r>
            <a:r>
              <a:rPr lang="es-ES" sz="1000" b="0"/>
              <a:t> </a:t>
            </a:r>
          </a:p>
          <a:p>
            <a:r>
              <a:rPr lang="es-ES" sz="1000" b="0">
                <a:hlinkClick r:id="rId5"/>
              </a:rPr>
              <a:t>https://opain-storage.nyc3.cdn.digitaloceanspaces.com/docs/estadisticas-aeropuerto/2021/Estadisticas-2-Trimestre-2021-v3.pdf</a:t>
            </a:r>
            <a:r>
              <a:rPr lang="es-ES" sz="1000" b="0"/>
              <a:t> </a:t>
            </a:r>
          </a:p>
          <a:p>
            <a:r>
              <a:rPr lang="es-ES" sz="1000" b="0"/>
              <a:t> </a:t>
            </a:r>
            <a:r>
              <a:rPr lang="es-ES" sz="1000" b="0">
                <a:hlinkClick r:id="rId6"/>
              </a:rPr>
              <a:t>https://www.mallyretail.com/index.php?id=&amp;id_news=365</a:t>
            </a:r>
            <a:r>
              <a:rPr lang="es-ES" sz="1000" b="0"/>
              <a:t>  </a:t>
            </a:r>
            <a:endParaRPr lang="es-ES" sz="1000"/>
          </a:p>
        </p:txBody>
      </p:sp>
    </p:spTree>
    <p:extLst>
      <p:ext uri="{BB962C8B-B14F-4D97-AF65-F5344CB8AC3E}">
        <p14:creationId xmlns:p14="http://schemas.microsoft.com/office/powerpoint/2010/main" val="357298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Entrenamiento usando un GA</a:t>
            </a:r>
            <a:endParaRPr sz="20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sp>
        <p:nvSpPr>
          <p:cNvPr id="14" name="Shape 146"/>
          <p:cNvSpPr txBox="1">
            <a:spLocks/>
          </p:cNvSpPr>
          <p:nvPr/>
        </p:nvSpPr>
        <p:spPr>
          <a:xfrm>
            <a:off x="-41019" y="2002507"/>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a:buClr>
                <a:srgbClr val="294667"/>
              </a:buClr>
            </a:pPr>
            <a:r>
              <a:rPr lang="es-ES" sz="1400">
                <a:solidFill>
                  <a:srgbClr val="00467C"/>
                </a:solidFill>
                <a:latin typeface="+mj-lt"/>
              </a:rPr>
              <a:t>Se entrena la red con un AG</a:t>
            </a:r>
            <a:endParaRPr lang="en-US"/>
          </a:p>
          <a:p>
            <a:pPr>
              <a:buClr>
                <a:srgbClr val="294667"/>
              </a:buClr>
            </a:pPr>
            <a:r>
              <a:rPr lang="es-ES" sz="1400">
                <a:solidFill>
                  <a:srgbClr val="00467C"/>
                </a:solidFill>
                <a:latin typeface="+mj-lt"/>
              </a:rPr>
              <a:t>Se realiza la variación de los diferentes componentes del AG</a:t>
            </a:r>
          </a:p>
          <a:p>
            <a:pPr>
              <a:buClr>
                <a:srgbClr val="294667"/>
              </a:buClr>
            </a:pPr>
            <a:endParaRPr lang="es-ES" sz="1400">
              <a:solidFill>
                <a:srgbClr val="00467C"/>
              </a:solidFill>
              <a:latin typeface="+mj-lt"/>
            </a:endParaRPr>
          </a:p>
        </p:txBody>
      </p:sp>
      <p:sp>
        <p:nvSpPr>
          <p:cNvPr id="6" name="Shape 146">
            <a:extLst>
              <a:ext uri="{FF2B5EF4-FFF2-40B4-BE49-F238E27FC236}">
                <a16:creationId xmlns:a16="http://schemas.microsoft.com/office/drawing/2014/main" id="{F02332C4-A7E2-4EF8-975A-12FE8039CCFC}"/>
              </a:ext>
            </a:extLst>
          </p:cNvPr>
          <p:cNvSpPr txBox="1">
            <a:spLocks/>
          </p:cNvSpPr>
          <p:nvPr/>
        </p:nvSpPr>
        <p:spPr>
          <a:xfrm>
            <a:off x="4221269" y="2254598"/>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Calculo del fitness para la población</a:t>
            </a:r>
          </a:p>
        </p:txBody>
      </p:sp>
      <p:sp>
        <p:nvSpPr>
          <p:cNvPr id="55" name="Shape 146">
            <a:extLst>
              <a:ext uri="{FF2B5EF4-FFF2-40B4-BE49-F238E27FC236}">
                <a16:creationId xmlns:a16="http://schemas.microsoft.com/office/drawing/2014/main" id="{1597B444-F307-470F-AC00-C7AB5DEBD385}"/>
              </a:ext>
            </a:extLst>
          </p:cNvPr>
          <p:cNvSpPr txBox="1">
            <a:spLocks/>
          </p:cNvSpPr>
          <p:nvPr/>
        </p:nvSpPr>
        <p:spPr>
          <a:xfrm>
            <a:off x="4569142" y="144030"/>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Población de Padres</a:t>
            </a:r>
          </a:p>
        </p:txBody>
      </p:sp>
      <p:sp>
        <p:nvSpPr>
          <p:cNvPr id="17" name="CuadroTexto 16">
            <a:extLst>
              <a:ext uri="{FF2B5EF4-FFF2-40B4-BE49-F238E27FC236}">
                <a16:creationId xmlns:a16="http://schemas.microsoft.com/office/drawing/2014/main" id="{C7EDCDFC-C54D-4BA1-927E-DACF0CDB5C5E}"/>
              </a:ext>
            </a:extLst>
          </p:cNvPr>
          <p:cNvSpPr txBox="1"/>
          <p:nvPr/>
        </p:nvSpPr>
        <p:spPr>
          <a:xfrm>
            <a:off x="3208339" y="551384"/>
            <a:ext cx="5682722" cy="738664"/>
          </a:xfrm>
          <a:prstGeom prst="rect">
            <a:avLst/>
          </a:prstGeom>
          <a:noFill/>
        </p:spPr>
        <p:txBody>
          <a:bodyPr wrap="square">
            <a:spAutoFit/>
          </a:bodyPr>
          <a:lstStyle/>
          <a:p>
            <a:r>
              <a:rPr lang="es-CO" sz="1400">
                <a:sym typeface="Arial"/>
              </a:rPr>
              <a:t>El cromosoma son los pesos que tienen los arcos de la red neuronal, como se aprecia en la imagen, consta de un conjunto de matrices de pesos</a:t>
            </a:r>
            <a:endParaRPr lang="es-CO"/>
          </a:p>
        </p:txBody>
      </p:sp>
      <p:pic>
        <p:nvPicPr>
          <p:cNvPr id="5" name="Imagen 4">
            <a:extLst>
              <a:ext uri="{FF2B5EF4-FFF2-40B4-BE49-F238E27FC236}">
                <a16:creationId xmlns:a16="http://schemas.microsoft.com/office/drawing/2014/main" id="{B389F5E1-6C30-436E-B1F5-9936B0B68AC0}"/>
              </a:ext>
            </a:extLst>
          </p:cNvPr>
          <p:cNvPicPr>
            <a:picLocks noChangeAspect="1"/>
          </p:cNvPicPr>
          <p:nvPr/>
        </p:nvPicPr>
        <p:blipFill>
          <a:blip r:embed="rId4"/>
          <a:stretch>
            <a:fillRect/>
          </a:stretch>
        </p:blipFill>
        <p:spPr>
          <a:xfrm>
            <a:off x="3398748" y="1354643"/>
            <a:ext cx="1286054" cy="790685"/>
          </a:xfrm>
          <a:prstGeom prst="rect">
            <a:avLst/>
          </a:prstGeom>
        </p:spPr>
      </p:pic>
      <p:pic>
        <p:nvPicPr>
          <p:cNvPr id="9" name="Imagen 8">
            <a:extLst>
              <a:ext uri="{FF2B5EF4-FFF2-40B4-BE49-F238E27FC236}">
                <a16:creationId xmlns:a16="http://schemas.microsoft.com/office/drawing/2014/main" id="{267699A9-7CBC-4B10-8181-A5E17B105CBA}"/>
              </a:ext>
            </a:extLst>
          </p:cNvPr>
          <p:cNvPicPr>
            <a:picLocks noChangeAspect="1"/>
          </p:cNvPicPr>
          <p:nvPr/>
        </p:nvPicPr>
        <p:blipFill>
          <a:blip r:embed="rId4"/>
          <a:stretch>
            <a:fillRect/>
          </a:stretch>
        </p:blipFill>
        <p:spPr>
          <a:xfrm>
            <a:off x="5062539" y="1384159"/>
            <a:ext cx="1286054" cy="790685"/>
          </a:xfrm>
          <a:prstGeom prst="rect">
            <a:avLst/>
          </a:prstGeom>
        </p:spPr>
      </p:pic>
      <p:pic>
        <p:nvPicPr>
          <p:cNvPr id="15" name="Imagen 14">
            <a:extLst>
              <a:ext uri="{FF2B5EF4-FFF2-40B4-BE49-F238E27FC236}">
                <a16:creationId xmlns:a16="http://schemas.microsoft.com/office/drawing/2014/main" id="{5501C434-C7BA-4394-80C6-2B247A4FD490}"/>
              </a:ext>
            </a:extLst>
          </p:cNvPr>
          <p:cNvPicPr>
            <a:picLocks noChangeAspect="1"/>
          </p:cNvPicPr>
          <p:nvPr/>
        </p:nvPicPr>
        <p:blipFill>
          <a:blip r:embed="rId4"/>
          <a:stretch>
            <a:fillRect/>
          </a:stretch>
        </p:blipFill>
        <p:spPr>
          <a:xfrm>
            <a:off x="6854916" y="1364602"/>
            <a:ext cx="1286054" cy="790685"/>
          </a:xfrm>
          <a:prstGeom prst="rect">
            <a:avLst/>
          </a:prstGeom>
        </p:spPr>
      </p:pic>
      <p:pic>
        <p:nvPicPr>
          <p:cNvPr id="3074" name="Picture 2" descr="A Visual and Interactive Guide to the Basics of Neural Networks – Jay  Alammar – Visualizing machine learning one concept at a time.">
            <a:extLst>
              <a:ext uri="{FF2B5EF4-FFF2-40B4-BE49-F238E27FC236}">
                <a16:creationId xmlns:a16="http://schemas.microsoft.com/office/drawing/2014/main" id="{67D8EB98-A390-4715-B7D3-C40DFEAD5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214" y="2761807"/>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08BA5C06-2EDE-49A5-AE9C-190068AF5171}"/>
              </a:ext>
            </a:extLst>
          </p:cNvPr>
          <p:cNvSpPr txBox="1"/>
          <p:nvPr/>
        </p:nvSpPr>
        <p:spPr>
          <a:xfrm>
            <a:off x="3208339" y="2784396"/>
            <a:ext cx="2857500" cy="1384995"/>
          </a:xfrm>
          <a:prstGeom prst="rect">
            <a:avLst/>
          </a:prstGeom>
          <a:noFill/>
        </p:spPr>
        <p:txBody>
          <a:bodyPr wrap="square">
            <a:spAutoFit/>
          </a:bodyPr>
          <a:lstStyle/>
          <a:p>
            <a:r>
              <a:rPr lang="es-ES"/>
              <a:t>L</a:t>
            </a:r>
            <a:r>
              <a:rPr lang="es-CO"/>
              <a:t>a población se evalúa usando los pesos definidos en los cromosomas en la red, para realizar las predicciones y así obtener el mae y con este la función fitness.</a:t>
            </a:r>
          </a:p>
        </p:txBody>
      </p:sp>
    </p:spTree>
    <p:extLst>
      <p:ext uri="{BB962C8B-B14F-4D97-AF65-F5344CB8AC3E}">
        <p14:creationId xmlns:p14="http://schemas.microsoft.com/office/powerpoint/2010/main" val="2323231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Entrenamiento usando un GA</a:t>
            </a:r>
            <a:endParaRPr sz="20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31</a:t>
            </a:fld>
            <a:endParaRPr/>
          </a:p>
        </p:txBody>
      </p:sp>
      <p:sp>
        <p:nvSpPr>
          <p:cNvPr id="14" name="Shape 146"/>
          <p:cNvSpPr txBox="1">
            <a:spLocks/>
          </p:cNvSpPr>
          <p:nvPr/>
        </p:nvSpPr>
        <p:spPr>
          <a:xfrm>
            <a:off x="-41019" y="2002507"/>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a:buClr>
                <a:srgbClr val="294667"/>
              </a:buClr>
            </a:pPr>
            <a:r>
              <a:rPr lang="es-ES" sz="1400">
                <a:solidFill>
                  <a:srgbClr val="00467C"/>
                </a:solidFill>
                <a:latin typeface="+mj-lt"/>
              </a:rPr>
              <a:t>Se entrena la red con un AG</a:t>
            </a:r>
            <a:endParaRPr lang="en-US"/>
          </a:p>
          <a:p>
            <a:pPr>
              <a:buClr>
                <a:srgbClr val="294667"/>
              </a:buClr>
            </a:pPr>
            <a:r>
              <a:rPr lang="es-ES" sz="1400">
                <a:solidFill>
                  <a:srgbClr val="00467C"/>
                </a:solidFill>
                <a:latin typeface="+mj-lt"/>
              </a:rPr>
              <a:t>Se realiza la variación de los diferentes componentes del AG</a:t>
            </a:r>
          </a:p>
          <a:p>
            <a:pPr>
              <a:buClr>
                <a:srgbClr val="294667"/>
              </a:buClr>
            </a:pPr>
            <a:endParaRPr lang="es-ES" sz="1400">
              <a:solidFill>
                <a:srgbClr val="00467C"/>
              </a:solidFill>
              <a:latin typeface="+mj-lt"/>
            </a:endParaRPr>
          </a:p>
        </p:txBody>
      </p:sp>
      <p:sp>
        <p:nvSpPr>
          <p:cNvPr id="55" name="Shape 146">
            <a:extLst>
              <a:ext uri="{FF2B5EF4-FFF2-40B4-BE49-F238E27FC236}">
                <a16:creationId xmlns:a16="http://schemas.microsoft.com/office/drawing/2014/main" id="{1597B444-F307-470F-AC00-C7AB5DEBD385}"/>
              </a:ext>
            </a:extLst>
          </p:cNvPr>
          <p:cNvSpPr txBox="1">
            <a:spLocks/>
          </p:cNvSpPr>
          <p:nvPr/>
        </p:nvSpPr>
        <p:spPr>
          <a:xfrm>
            <a:off x="2673667" y="192965"/>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Porcentaje de Mutación </a:t>
            </a:r>
          </a:p>
        </p:txBody>
      </p:sp>
      <p:sp>
        <p:nvSpPr>
          <p:cNvPr id="17" name="CuadroTexto 16">
            <a:extLst>
              <a:ext uri="{FF2B5EF4-FFF2-40B4-BE49-F238E27FC236}">
                <a16:creationId xmlns:a16="http://schemas.microsoft.com/office/drawing/2014/main" id="{C7EDCDFC-C54D-4BA1-927E-DACF0CDB5C5E}"/>
              </a:ext>
            </a:extLst>
          </p:cNvPr>
          <p:cNvSpPr txBox="1"/>
          <p:nvPr/>
        </p:nvSpPr>
        <p:spPr>
          <a:xfrm>
            <a:off x="3208339" y="551384"/>
            <a:ext cx="2857500" cy="830997"/>
          </a:xfrm>
          <a:prstGeom prst="rect">
            <a:avLst/>
          </a:prstGeom>
          <a:noFill/>
        </p:spPr>
        <p:txBody>
          <a:bodyPr wrap="square">
            <a:spAutoFit/>
          </a:bodyPr>
          <a:lstStyle/>
          <a:p>
            <a:r>
              <a:rPr lang="es-CO" sz="1200">
                <a:sym typeface="Arial"/>
              </a:rPr>
              <a:t>Realizamos una mutación de un porcentaje de genes sobre el cromosoma, para la imagen un valor de 0,25 mutaría la primera fila</a:t>
            </a:r>
            <a:endParaRPr lang="es-CO" sz="1200"/>
          </a:p>
        </p:txBody>
      </p:sp>
      <p:pic>
        <p:nvPicPr>
          <p:cNvPr id="15" name="Imagen 14">
            <a:extLst>
              <a:ext uri="{FF2B5EF4-FFF2-40B4-BE49-F238E27FC236}">
                <a16:creationId xmlns:a16="http://schemas.microsoft.com/office/drawing/2014/main" id="{5501C434-C7BA-4394-80C6-2B247A4FD490}"/>
              </a:ext>
            </a:extLst>
          </p:cNvPr>
          <p:cNvPicPr>
            <a:picLocks noChangeAspect="1"/>
          </p:cNvPicPr>
          <p:nvPr/>
        </p:nvPicPr>
        <p:blipFill>
          <a:blip r:embed="rId4"/>
          <a:stretch>
            <a:fillRect/>
          </a:stretch>
        </p:blipFill>
        <p:spPr>
          <a:xfrm>
            <a:off x="3928973" y="1423147"/>
            <a:ext cx="1286054" cy="790685"/>
          </a:xfrm>
          <a:prstGeom prst="rect">
            <a:avLst/>
          </a:prstGeom>
        </p:spPr>
      </p:pic>
      <p:sp>
        <p:nvSpPr>
          <p:cNvPr id="13" name="Shape 146">
            <a:extLst>
              <a:ext uri="{FF2B5EF4-FFF2-40B4-BE49-F238E27FC236}">
                <a16:creationId xmlns:a16="http://schemas.microsoft.com/office/drawing/2014/main" id="{DF2AC206-0814-4AB5-BFFF-CFD1941461D2}"/>
              </a:ext>
            </a:extLst>
          </p:cNvPr>
          <p:cNvSpPr txBox="1">
            <a:spLocks/>
          </p:cNvSpPr>
          <p:nvPr/>
        </p:nvSpPr>
        <p:spPr>
          <a:xfrm>
            <a:off x="5838614" y="192965"/>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Selección de padres </a:t>
            </a:r>
          </a:p>
        </p:txBody>
      </p:sp>
      <p:sp>
        <p:nvSpPr>
          <p:cNvPr id="16" name="Rectángulo: esquinas redondeadas 15">
            <a:extLst>
              <a:ext uri="{FF2B5EF4-FFF2-40B4-BE49-F238E27FC236}">
                <a16:creationId xmlns:a16="http://schemas.microsoft.com/office/drawing/2014/main" id="{224EF4AB-728D-42FC-8979-B974D7B7E533}"/>
              </a:ext>
            </a:extLst>
          </p:cNvPr>
          <p:cNvSpPr/>
          <p:nvPr/>
        </p:nvSpPr>
        <p:spPr>
          <a:xfrm>
            <a:off x="3786276" y="1411598"/>
            <a:ext cx="642849" cy="902688"/>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D53B77E3-F3B5-4D11-AC85-25C38EFC71DD}"/>
              </a:ext>
            </a:extLst>
          </p:cNvPr>
          <p:cNvSpPr txBox="1"/>
          <p:nvPr/>
        </p:nvSpPr>
        <p:spPr>
          <a:xfrm>
            <a:off x="6150506" y="727438"/>
            <a:ext cx="2857500" cy="1015663"/>
          </a:xfrm>
          <a:prstGeom prst="rect">
            <a:avLst/>
          </a:prstGeom>
          <a:noFill/>
        </p:spPr>
        <p:txBody>
          <a:bodyPr wrap="square">
            <a:spAutoFit/>
          </a:bodyPr>
          <a:lstStyle/>
          <a:p>
            <a:r>
              <a:rPr lang="es-CO" sz="1200">
                <a:sym typeface="Arial"/>
              </a:rPr>
              <a:t>Se seleccionan los padres dependiendo de diversas </a:t>
            </a:r>
            <a:r>
              <a:rPr lang="es-CO" sz="1200" err="1">
                <a:sym typeface="Arial"/>
              </a:rPr>
              <a:t>tecnias</a:t>
            </a:r>
            <a:r>
              <a:rPr lang="es-CO" sz="1200">
                <a:sym typeface="Arial"/>
              </a:rPr>
              <a:t> que soporta </a:t>
            </a:r>
            <a:r>
              <a:rPr lang="es-CO" sz="1200" err="1">
                <a:sym typeface="Arial"/>
              </a:rPr>
              <a:t>PyGAD</a:t>
            </a:r>
            <a:r>
              <a:rPr lang="es-CO" sz="1200">
                <a:sym typeface="Arial"/>
              </a:rPr>
              <a:t>, ruleta (</a:t>
            </a:r>
            <a:r>
              <a:rPr lang="es-CO" sz="1200" err="1">
                <a:sym typeface="Arial"/>
              </a:rPr>
              <a:t>rwd</a:t>
            </a:r>
            <a:r>
              <a:rPr lang="es-CO" sz="1200">
                <a:sym typeface="Arial"/>
              </a:rPr>
              <a:t>), ranking ( </a:t>
            </a:r>
            <a:r>
              <a:rPr lang="es-CO" sz="1200" err="1">
                <a:sym typeface="Arial"/>
              </a:rPr>
              <a:t>rank</a:t>
            </a:r>
            <a:r>
              <a:rPr lang="es-CO" sz="1200">
                <a:sym typeface="Arial"/>
              </a:rPr>
              <a:t>), torneo (</a:t>
            </a:r>
            <a:r>
              <a:rPr lang="es-CO" sz="1200" err="1">
                <a:sym typeface="Arial"/>
              </a:rPr>
              <a:t>tournament</a:t>
            </a:r>
            <a:r>
              <a:rPr lang="es-CO" sz="1200">
                <a:sym typeface="Arial"/>
              </a:rPr>
              <a:t>), aleatorio (</a:t>
            </a:r>
            <a:r>
              <a:rPr lang="es-CO" sz="1200" err="1">
                <a:sym typeface="Arial"/>
              </a:rPr>
              <a:t>random</a:t>
            </a:r>
            <a:r>
              <a:rPr lang="es-CO" sz="1200">
                <a:sym typeface="Arial"/>
              </a:rPr>
              <a:t>) y estado estable (</a:t>
            </a:r>
            <a:r>
              <a:rPr lang="es-CO" sz="1200" err="1">
                <a:sym typeface="Arial"/>
              </a:rPr>
              <a:t>sss</a:t>
            </a:r>
            <a:r>
              <a:rPr lang="es-CO" sz="1200">
                <a:sym typeface="Arial"/>
              </a:rPr>
              <a:t>)</a:t>
            </a:r>
            <a:endParaRPr lang="es-CO" sz="1200"/>
          </a:p>
        </p:txBody>
      </p:sp>
      <p:sp>
        <p:nvSpPr>
          <p:cNvPr id="19" name="Shape 146">
            <a:extLst>
              <a:ext uri="{FF2B5EF4-FFF2-40B4-BE49-F238E27FC236}">
                <a16:creationId xmlns:a16="http://schemas.microsoft.com/office/drawing/2014/main" id="{69FA556C-A3BB-4424-99A3-C91F563DC5C0}"/>
              </a:ext>
            </a:extLst>
          </p:cNvPr>
          <p:cNvSpPr txBox="1">
            <a:spLocks/>
          </p:cNvSpPr>
          <p:nvPr/>
        </p:nvSpPr>
        <p:spPr>
          <a:xfrm>
            <a:off x="2744363" y="2514709"/>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Tipo de mutación</a:t>
            </a:r>
          </a:p>
        </p:txBody>
      </p:sp>
      <p:sp>
        <p:nvSpPr>
          <p:cNvPr id="20" name="Shape 146">
            <a:extLst>
              <a:ext uri="{FF2B5EF4-FFF2-40B4-BE49-F238E27FC236}">
                <a16:creationId xmlns:a16="http://schemas.microsoft.com/office/drawing/2014/main" id="{684796FE-10DE-47B2-ACED-2DE08AF8573B}"/>
              </a:ext>
            </a:extLst>
          </p:cNvPr>
          <p:cNvSpPr txBox="1">
            <a:spLocks/>
          </p:cNvSpPr>
          <p:nvPr/>
        </p:nvSpPr>
        <p:spPr>
          <a:xfrm>
            <a:off x="5909310" y="2514709"/>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Tipo de cruce</a:t>
            </a:r>
          </a:p>
        </p:txBody>
      </p:sp>
      <p:sp>
        <p:nvSpPr>
          <p:cNvPr id="21" name="CuadroTexto 20">
            <a:extLst>
              <a:ext uri="{FF2B5EF4-FFF2-40B4-BE49-F238E27FC236}">
                <a16:creationId xmlns:a16="http://schemas.microsoft.com/office/drawing/2014/main" id="{F2840D64-CE73-4E5C-91EF-FADFE456F246}"/>
              </a:ext>
            </a:extLst>
          </p:cNvPr>
          <p:cNvSpPr txBox="1"/>
          <p:nvPr/>
        </p:nvSpPr>
        <p:spPr>
          <a:xfrm>
            <a:off x="3337370" y="3593000"/>
            <a:ext cx="2857500" cy="646331"/>
          </a:xfrm>
          <a:prstGeom prst="rect">
            <a:avLst/>
          </a:prstGeom>
          <a:noFill/>
        </p:spPr>
        <p:txBody>
          <a:bodyPr wrap="square">
            <a:spAutoFit/>
          </a:bodyPr>
          <a:lstStyle/>
          <a:p>
            <a:r>
              <a:rPr lang="es-ES" sz="1200"/>
              <a:t>L</a:t>
            </a:r>
            <a:r>
              <a:rPr lang="es-CO" sz="1200"/>
              <a:t>os tipos de mutación soportados por </a:t>
            </a:r>
            <a:r>
              <a:rPr lang="es-CO" sz="1200" err="1"/>
              <a:t>PyGAD</a:t>
            </a:r>
            <a:r>
              <a:rPr lang="es-CO" sz="1200"/>
              <a:t> son, aleatorio, intercambio, inversión, lucha y adaptativo.</a:t>
            </a:r>
          </a:p>
        </p:txBody>
      </p:sp>
      <p:sp>
        <p:nvSpPr>
          <p:cNvPr id="23" name="CuadroTexto 22">
            <a:extLst>
              <a:ext uri="{FF2B5EF4-FFF2-40B4-BE49-F238E27FC236}">
                <a16:creationId xmlns:a16="http://schemas.microsoft.com/office/drawing/2014/main" id="{953601C5-3F57-4919-8BF5-A89CCC36983E}"/>
              </a:ext>
            </a:extLst>
          </p:cNvPr>
          <p:cNvSpPr txBox="1"/>
          <p:nvPr/>
        </p:nvSpPr>
        <p:spPr>
          <a:xfrm>
            <a:off x="3355008" y="3038383"/>
            <a:ext cx="2857500" cy="461665"/>
          </a:xfrm>
          <a:prstGeom prst="rect">
            <a:avLst/>
          </a:prstGeom>
          <a:noFill/>
        </p:spPr>
        <p:txBody>
          <a:bodyPr wrap="square">
            <a:spAutoFit/>
          </a:bodyPr>
          <a:lstStyle/>
          <a:p>
            <a:r>
              <a:rPr lang="es-CO" sz="1200">
                <a:sym typeface="Arial"/>
              </a:rPr>
              <a:t>Se realiza la mutación del porcentaje de genes descrito anteriormente</a:t>
            </a:r>
            <a:endParaRPr lang="es-CO" sz="1200"/>
          </a:p>
        </p:txBody>
      </p:sp>
      <p:sp>
        <p:nvSpPr>
          <p:cNvPr id="24" name="CuadroTexto 23">
            <a:extLst>
              <a:ext uri="{FF2B5EF4-FFF2-40B4-BE49-F238E27FC236}">
                <a16:creationId xmlns:a16="http://schemas.microsoft.com/office/drawing/2014/main" id="{F084C909-4188-449C-933B-A3008C05A307}"/>
              </a:ext>
            </a:extLst>
          </p:cNvPr>
          <p:cNvSpPr txBox="1"/>
          <p:nvPr/>
        </p:nvSpPr>
        <p:spPr>
          <a:xfrm>
            <a:off x="6403008" y="3038382"/>
            <a:ext cx="2857500" cy="276999"/>
          </a:xfrm>
          <a:prstGeom prst="rect">
            <a:avLst/>
          </a:prstGeom>
          <a:noFill/>
        </p:spPr>
        <p:txBody>
          <a:bodyPr wrap="square">
            <a:spAutoFit/>
          </a:bodyPr>
          <a:lstStyle/>
          <a:p>
            <a:r>
              <a:rPr lang="es-CO" sz="1200">
                <a:sym typeface="Arial"/>
              </a:rPr>
              <a:t>Se realiza el cruce entre padres</a:t>
            </a:r>
            <a:endParaRPr lang="es-CO" sz="1200"/>
          </a:p>
        </p:txBody>
      </p:sp>
      <p:sp>
        <p:nvSpPr>
          <p:cNvPr id="25" name="CuadroTexto 24">
            <a:extLst>
              <a:ext uri="{FF2B5EF4-FFF2-40B4-BE49-F238E27FC236}">
                <a16:creationId xmlns:a16="http://schemas.microsoft.com/office/drawing/2014/main" id="{9857F7F7-A076-4D9F-BDF2-C2E74DD90FE4}"/>
              </a:ext>
            </a:extLst>
          </p:cNvPr>
          <p:cNvSpPr txBox="1"/>
          <p:nvPr/>
        </p:nvSpPr>
        <p:spPr>
          <a:xfrm>
            <a:off x="6403008" y="3496295"/>
            <a:ext cx="2857500" cy="646331"/>
          </a:xfrm>
          <a:prstGeom prst="rect">
            <a:avLst/>
          </a:prstGeom>
          <a:noFill/>
        </p:spPr>
        <p:txBody>
          <a:bodyPr wrap="square">
            <a:spAutoFit/>
          </a:bodyPr>
          <a:lstStyle/>
          <a:p>
            <a:r>
              <a:rPr lang="es-ES" sz="1200"/>
              <a:t>L</a:t>
            </a:r>
            <a:r>
              <a:rPr lang="es-CO" sz="1200"/>
              <a:t>os tipos de cruce soportados por </a:t>
            </a:r>
            <a:r>
              <a:rPr lang="es-CO" sz="1200" err="1"/>
              <a:t>PyGAD</a:t>
            </a:r>
            <a:r>
              <a:rPr lang="es-CO" sz="1200"/>
              <a:t> son, un punto, dos puntos y uniforme.</a:t>
            </a:r>
          </a:p>
        </p:txBody>
      </p:sp>
    </p:spTree>
    <p:extLst>
      <p:ext uri="{BB962C8B-B14F-4D97-AF65-F5344CB8AC3E}">
        <p14:creationId xmlns:p14="http://schemas.microsoft.com/office/powerpoint/2010/main" val="1972889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41000" b="-3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Herramientas de implementación</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Software y repositorio</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45651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34706" y="796375"/>
            <a:ext cx="4939934" cy="669300"/>
          </a:xfrm>
          <a:prstGeom prst="rect">
            <a:avLst/>
          </a:prstGeom>
        </p:spPr>
        <p:txBody>
          <a:bodyPr spcFirstLastPara="1" wrap="square" lIns="91425" tIns="91425" rIns="91425" bIns="91425" anchor="b" anchorCtr="0">
            <a:noAutofit/>
          </a:bodyPr>
          <a:lstStyle/>
          <a:p>
            <a:r>
              <a:rPr lang="es-ES" sz="2400" err="1"/>
              <a:t>Colab</a:t>
            </a:r>
            <a:r>
              <a:rPr lang="es-ES" sz="2400"/>
              <a:t> herramienta colaborativa para realizar código y Spyder IDE de Python</a:t>
            </a:r>
            <a:endParaRPr lang="en" sz="2400"/>
          </a:p>
        </p:txBody>
      </p:sp>
      <p:sp>
        <p:nvSpPr>
          <p:cNvPr id="119" name="Shape 119"/>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33</a:t>
            </a:fld>
            <a:endParaRPr>
              <a:solidFill>
                <a:srgbClr val="294667"/>
              </a:solidFill>
            </a:endParaRPr>
          </a:p>
        </p:txBody>
      </p:sp>
      <p:pic>
        <p:nvPicPr>
          <p:cNvPr id="4" name="Picture 4" descr="Logo&#10;&#10;Description automatically generated">
            <a:extLst>
              <a:ext uri="{FF2B5EF4-FFF2-40B4-BE49-F238E27FC236}">
                <a16:creationId xmlns:a16="http://schemas.microsoft.com/office/drawing/2014/main" id="{82266BF5-02D3-4341-83AE-EC4E6E42D6B4}"/>
              </a:ext>
            </a:extLst>
          </p:cNvPr>
          <p:cNvPicPr>
            <a:picLocks noChangeAspect="1"/>
          </p:cNvPicPr>
          <p:nvPr/>
        </p:nvPicPr>
        <p:blipFill>
          <a:blip r:embed="rId4"/>
          <a:stretch>
            <a:fillRect/>
          </a:stretch>
        </p:blipFill>
        <p:spPr>
          <a:xfrm>
            <a:off x="6310313" y="186796"/>
            <a:ext cx="2619375" cy="1743075"/>
          </a:xfrm>
          <a:prstGeom prst="rect">
            <a:avLst/>
          </a:prstGeom>
        </p:spPr>
      </p:pic>
      <p:pic>
        <p:nvPicPr>
          <p:cNvPr id="5" name="Picture 5" descr="A picture containing text, seat&#10;&#10;Description automatically generated">
            <a:extLst>
              <a:ext uri="{FF2B5EF4-FFF2-40B4-BE49-F238E27FC236}">
                <a16:creationId xmlns:a16="http://schemas.microsoft.com/office/drawing/2014/main" id="{FDDFB612-702A-4555-8246-90C9F029DA63}"/>
              </a:ext>
            </a:extLst>
          </p:cNvPr>
          <p:cNvPicPr>
            <a:picLocks noChangeAspect="1"/>
          </p:cNvPicPr>
          <p:nvPr/>
        </p:nvPicPr>
        <p:blipFill>
          <a:blip r:embed="rId5"/>
          <a:stretch>
            <a:fillRect/>
          </a:stretch>
        </p:blipFill>
        <p:spPr>
          <a:xfrm>
            <a:off x="6315604" y="2103439"/>
            <a:ext cx="2533121" cy="2543314"/>
          </a:xfrm>
          <a:prstGeom prst="rect">
            <a:avLst/>
          </a:prstGeom>
        </p:spPr>
      </p:pic>
      <p:pic>
        <p:nvPicPr>
          <p:cNvPr id="3" name="Imagen 2">
            <a:extLst>
              <a:ext uri="{FF2B5EF4-FFF2-40B4-BE49-F238E27FC236}">
                <a16:creationId xmlns:a16="http://schemas.microsoft.com/office/drawing/2014/main" id="{6B0D8C1C-F12F-4692-B135-2059FFF0C0AF}"/>
              </a:ext>
            </a:extLst>
          </p:cNvPr>
          <p:cNvPicPr>
            <a:picLocks noChangeAspect="1"/>
          </p:cNvPicPr>
          <p:nvPr/>
        </p:nvPicPr>
        <p:blipFill>
          <a:blip r:embed="rId6"/>
          <a:stretch>
            <a:fillRect/>
          </a:stretch>
        </p:blipFill>
        <p:spPr>
          <a:xfrm>
            <a:off x="214312" y="1725350"/>
            <a:ext cx="2329696" cy="2897186"/>
          </a:xfrm>
          <a:prstGeom prst="rect">
            <a:avLst/>
          </a:prstGeom>
        </p:spPr>
      </p:pic>
      <p:pic>
        <p:nvPicPr>
          <p:cNvPr id="7" name="Imagen 6">
            <a:extLst>
              <a:ext uri="{FF2B5EF4-FFF2-40B4-BE49-F238E27FC236}">
                <a16:creationId xmlns:a16="http://schemas.microsoft.com/office/drawing/2014/main" id="{DCEA4BE2-29B6-4F25-BA07-0616E9ECBD4A}"/>
              </a:ext>
            </a:extLst>
          </p:cNvPr>
          <p:cNvPicPr>
            <a:picLocks noChangeAspect="1"/>
          </p:cNvPicPr>
          <p:nvPr/>
        </p:nvPicPr>
        <p:blipFill>
          <a:blip r:embed="rId7"/>
          <a:stretch>
            <a:fillRect/>
          </a:stretch>
        </p:blipFill>
        <p:spPr>
          <a:xfrm>
            <a:off x="2965352" y="1655162"/>
            <a:ext cx="2409288" cy="3037561"/>
          </a:xfrm>
          <a:prstGeom prst="rect">
            <a:avLst/>
          </a:prstGeom>
        </p:spPr>
      </p:pic>
    </p:spTree>
    <p:extLst>
      <p:ext uri="{BB962C8B-B14F-4D97-AF65-F5344CB8AC3E}">
        <p14:creationId xmlns:p14="http://schemas.microsoft.com/office/powerpoint/2010/main" val="2976099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542700" y="438806"/>
            <a:ext cx="5623194" cy="669300"/>
          </a:xfrm>
          <a:prstGeom prst="rect">
            <a:avLst/>
          </a:prstGeom>
        </p:spPr>
        <p:txBody>
          <a:bodyPr spcFirstLastPara="1" wrap="square" lIns="91425" tIns="91425" rIns="91425" bIns="91425" anchor="b" anchorCtr="0">
            <a:noAutofit/>
          </a:bodyPr>
          <a:lstStyle/>
          <a:p>
            <a:r>
              <a:rPr lang="es-ES" sz="1600" err="1"/>
              <a:t>PyTorch</a:t>
            </a:r>
            <a:r>
              <a:rPr lang="es-ES" sz="1600"/>
              <a:t> y </a:t>
            </a:r>
            <a:r>
              <a:rPr lang="es-ES" sz="1600" err="1"/>
              <a:t>Keras</a:t>
            </a:r>
            <a:r>
              <a:rPr lang="es-ES" sz="1600"/>
              <a:t> son librerías desarrolladas para construcción de redes neuronales, junto con </a:t>
            </a:r>
            <a:r>
              <a:rPr lang="es-ES" sz="1600" err="1"/>
              <a:t>PyGAD</a:t>
            </a:r>
            <a:r>
              <a:rPr lang="es-ES" sz="1600"/>
              <a:t> implementan los AG para Redes Neuronales</a:t>
            </a:r>
            <a:endParaRPr lang="en" sz="1600"/>
          </a:p>
        </p:txBody>
      </p:sp>
      <p:sp>
        <p:nvSpPr>
          <p:cNvPr id="119" name="Shape 119"/>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34</a:t>
            </a:fld>
            <a:endParaRPr>
              <a:solidFill>
                <a:srgbClr val="294667"/>
              </a:solidFill>
            </a:endParaRPr>
          </a:p>
        </p:txBody>
      </p:sp>
      <p:pic>
        <p:nvPicPr>
          <p:cNvPr id="4098" name="Picture 2" descr="Keras">
            <a:extLst>
              <a:ext uri="{FF2B5EF4-FFF2-40B4-BE49-F238E27FC236}">
                <a16:creationId xmlns:a16="http://schemas.microsoft.com/office/drawing/2014/main" id="{6CAD4209-CF95-47B1-BBB2-2C3BC85B3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24907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elcome to PyTorch Tutorials — PyTorch Tutorials 1.10.0+cu102 documentation">
            <a:extLst>
              <a:ext uri="{FF2B5EF4-FFF2-40B4-BE49-F238E27FC236}">
                <a16:creationId xmlns:a16="http://schemas.microsoft.com/office/drawing/2014/main" id="{EC1D57CA-AC79-41F1-8F65-FB7AD2712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0812" y="22072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YGAD-LOGO">
            <a:extLst>
              <a:ext uri="{FF2B5EF4-FFF2-40B4-BE49-F238E27FC236}">
                <a16:creationId xmlns:a16="http://schemas.microsoft.com/office/drawing/2014/main" id="{6D7A6033-724F-4833-83DD-342D1FC6F8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6864" y="1581806"/>
            <a:ext cx="3728061" cy="315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713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45000" b="-1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Protocolo Experimental</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indent="0"/>
            <a:r>
              <a:rPr lang="en" err="1"/>
              <a:t>Procedimiento</a:t>
            </a:r>
            <a:r>
              <a:rPr lang="en"/>
              <a:t> de </a:t>
            </a:r>
            <a:r>
              <a:rPr lang="en" err="1"/>
              <a:t>ejecución</a:t>
            </a:r>
            <a:r>
              <a:rPr lang="en"/>
              <a:t>, </a:t>
            </a:r>
            <a:r>
              <a:rPr lang="en" err="1"/>
              <a:t>prueba</a:t>
            </a:r>
            <a:r>
              <a:rPr lang="en"/>
              <a:t> y </a:t>
            </a:r>
            <a:r>
              <a:rPr lang="en" err="1"/>
              <a:t>tuneo</a:t>
            </a: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88808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Shape 14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36</a:t>
            </a:fld>
            <a:endParaRPr/>
          </a:p>
        </p:txBody>
      </p:sp>
      <p:sp>
        <p:nvSpPr>
          <p:cNvPr id="3" name="2 Rectángulo"/>
          <p:cNvSpPr/>
          <p:nvPr/>
        </p:nvSpPr>
        <p:spPr>
          <a:xfrm>
            <a:off x="5093699" y="2922978"/>
            <a:ext cx="3572690" cy="1077218"/>
          </a:xfrm>
          <a:prstGeom prst="rect">
            <a:avLst/>
          </a:prstGeom>
        </p:spPr>
        <p:txBody>
          <a:bodyPr wrap="square" lIns="91440" tIns="45720" rIns="91440" bIns="45720" anchor="t">
            <a:spAutoFit/>
          </a:bodyPr>
          <a:lstStyle/>
          <a:p>
            <a:pPr algn="ctr"/>
            <a:r>
              <a:rPr lang="es-CO" sz="1600">
                <a:solidFill>
                  <a:srgbClr val="00467C"/>
                </a:solidFill>
              </a:rPr>
              <a:t>Debido al costo computacional se realizaron simplificaciones de las redes neuronales estudiadas con anterioridad.</a:t>
            </a:r>
            <a:endParaRPr lang="en-US" sz="1600">
              <a:solidFill>
                <a:srgbClr val="00467C"/>
              </a:solidFill>
            </a:endParaRPr>
          </a:p>
        </p:txBody>
      </p:sp>
      <p:sp>
        <p:nvSpPr>
          <p:cNvPr id="7" name="TextBox 6">
            <a:extLst>
              <a:ext uri="{FF2B5EF4-FFF2-40B4-BE49-F238E27FC236}">
                <a16:creationId xmlns:a16="http://schemas.microsoft.com/office/drawing/2014/main" id="{2341A993-6EBC-4661-A03B-45085C80A85E}"/>
              </a:ext>
            </a:extLst>
          </p:cNvPr>
          <p:cNvSpPr txBox="1"/>
          <p:nvPr/>
        </p:nvSpPr>
        <p:spPr>
          <a:xfrm>
            <a:off x="410935" y="323173"/>
            <a:ext cx="37800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a:t>Diseño a grandes rasgos del AG de </a:t>
            </a:r>
            <a:r>
              <a:rPr lang="es-CO" err="1"/>
              <a:t>PyGAD</a:t>
            </a:r>
            <a:endParaRPr lang="en-US"/>
          </a:p>
        </p:txBody>
      </p:sp>
      <p:sp>
        <p:nvSpPr>
          <p:cNvPr id="10" name="2 Rectángulo">
            <a:extLst>
              <a:ext uri="{FF2B5EF4-FFF2-40B4-BE49-F238E27FC236}">
                <a16:creationId xmlns:a16="http://schemas.microsoft.com/office/drawing/2014/main" id="{38892EB6-EEE4-417C-A9E0-B3756D100E36}"/>
              </a:ext>
            </a:extLst>
          </p:cNvPr>
          <p:cNvSpPr/>
          <p:nvPr/>
        </p:nvSpPr>
        <p:spPr>
          <a:xfrm>
            <a:off x="5171259" y="1230508"/>
            <a:ext cx="3017520" cy="1077218"/>
          </a:xfrm>
          <a:prstGeom prst="rect">
            <a:avLst/>
          </a:prstGeom>
        </p:spPr>
        <p:txBody>
          <a:bodyPr wrap="square" lIns="91440" tIns="45720" rIns="91440" bIns="45720" anchor="t">
            <a:spAutoFit/>
          </a:bodyPr>
          <a:lstStyle/>
          <a:p>
            <a:pPr algn="ctr"/>
            <a:r>
              <a:rPr lang="es-CO" sz="1600">
                <a:solidFill>
                  <a:srgbClr val="00467C"/>
                </a:solidFill>
              </a:rPr>
              <a:t>Dicha estructura va a ser tenida en cuenta para buscar variaciones y así lograr obtener diferentes escenarios.</a:t>
            </a:r>
          </a:p>
        </p:txBody>
      </p:sp>
      <p:pic>
        <p:nvPicPr>
          <p:cNvPr id="8" name="Picture 2" descr="PyGAD Lifecycle">
            <a:extLst>
              <a:ext uri="{FF2B5EF4-FFF2-40B4-BE49-F238E27FC236}">
                <a16:creationId xmlns:a16="http://schemas.microsoft.com/office/drawing/2014/main" id="{AA8ADB94-D246-4841-A2AE-E49F3ADF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568" y="713795"/>
            <a:ext cx="2054532" cy="410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946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28000" b="-2000"/>
          </a:stretch>
        </a:blipFill>
        <a:effectLst/>
      </p:bgPr>
    </p:bg>
    <p:spTree>
      <p:nvGrpSpPr>
        <p:cNvPr id="1" name="Shape 300"/>
        <p:cNvGrpSpPr/>
        <p:nvPr/>
      </p:nvGrpSpPr>
      <p:grpSpPr>
        <a:xfrm>
          <a:off x="0" y="0"/>
          <a:ext cx="0" cy="0"/>
          <a:chOff x="0" y="0"/>
          <a:chExt cx="0" cy="0"/>
        </a:xfrm>
      </p:grpSpPr>
      <p:sp>
        <p:nvSpPr>
          <p:cNvPr id="304" name="Shape 304"/>
          <p:cNvSpPr txBox="1">
            <a:spLocks noGrp="1"/>
          </p:cNvSpPr>
          <p:nvPr>
            <p:ph type="title"/>
          </p:nvPr>
        </p:nvSpPr>
        <p:spPr>
          <a:xfrm>
            <a:off x="442405" y="1273750"/>
            <a:ext cx="1437108" cy="44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Protocolo</a:t>
            </a:r>
            <a:endParaRPr sz="2000"/>
          </a:p>
        </p:txBody>
      </p:sp>
      <p:sp>
        <p:nvSpPr>
          <p:cNvPr id="303" name="Shape 3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37</a:t>
            </a:fld>
            <a:endParaRPr/>
          </a:p>
        </p:txBody>
      </p:sp>
      <p:sp>
        <p:nvSpPr>
          <p:cNvPr id="305" name="Shape 305"/>
          <p:cNvSpPr txBox="1">
            <a:spLocks noGrp="1"/>
          </p:cNvSpPr>
          <p:nvPr>
            <p:ph type="body" idx="4294967295"/>
          </p:nvPr>
        </p:nvSpPr>
        <p:spPr>
          <a:xfrm>
            <a:off x="364671" y="1889737"/>
            <a:ext cx="2584450" cy="2387146"/>
          </a:xfrm>
          <a:prstGeom prst="rect">
            <a:avLst/>
          </a:prstGeom>
        </p:spPr>
        <p:txBody>
          <a:bodyPr spcFirstLastPara="1" wrap="square" lIns="91425" tIns="91425" rIns="91425" bIns="91425" anchor="t" anchorCtr="0">
            <a:noAutofit/>
          </a:bodyPr>
          <a:lstStyle/>
          <a:p>
            <a:pPr marL="0" indent="0">
              <a:buNone/>
            </a:pPr>
            <a:r>
              <a:rPr lang="es-CO" sz="1400">
                <a:solidFill>
                  <a:schemeClr val="bg1"/>
                </a:solidFill>
              </a:rPr>
              <a:t>Como podemos ver se debe llenar esta tabla con el MAE de cada una de las configuraciones propuestas, así podemos comparar los resultados y decidir qué configuración nos conviene para nuestro problema propuesto.</a:t>
            </a:r>
            <a:r>
              <a:rPr lang="en" sz="1400">
                <a:solidFill>
                  <a:schemeClr val="bg1"/>
                </a:solidFill>
              </a:rPr>
              <a:t> </a:t>
            </a:r>
            <a:endParaRPr lang="en-US">
              <a:solidFill>
                <a:schemeClr val="bg1"/>
              </a:solidFill>
            </a:endParaRPr>
          </a:p>
          <a:p>
            <a:pPr marL="0" lvl="0" indent="0" rtl="0">
              <a:spcBef>
                <a:spcPts val="600"/>
              </a:spcBef>
              <a:spcAft>
                <a:spcPts val="0"/>
              </a:spcAft>
              <a:buNone/>
            </a:pPr>
            <a:endParaRPr lang="en" sz="1400">
              <a:solidFill>
                <a:schemeClr val="bg1"/>
              </a:solidFill>
            </a:endParaRPr>
          </a:p>
        </p:txBody>
      </p:sp>
      <p:sp>
        <p:nvSpPr>
          <p:cNvPr id="3" name="TextBox 2">
            <a:extLst>
              <a:ext uri="{FF2B5EF4-FFF2-40B4-BE49-F238E27FC236}">
                <a16:creationId xmlns:a16="http://schemas.microsoft.com/office/drawing/2014/main" id="{824B0901-75BD-4AF5-8EB8-C017E08C0BFC}"/>
              </a:ext>
            </a:extLst>
          </p:cNvPr>
          <p:cNvSpPr txBox="1"/>
          <p:nvPr/>
        </p:nvSpPr>
        <p:spPr>
          <a:xfrm>
            <a:off x="3102430" y="107661"/>
            <a:ext cx="59354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Se propone el siguiente cuadrado latino para poder comparar distintas configuraciones</a:t>
            </a:r>
          </a:p>
        </p:txBody>
      </p:sp>
      <p:sp>
        <p:nvSpPr>
          <p:cNvPr id="5" name="TextBox 4">
            <a:extLst>
              <a:ext uri="{FF2B5EF4-FFF2-40B4-BE49-F238E27FC236}">
                <a16:creationId xmlns:a16="http://schemas.microsoft.com/office/drawing/2014/main" id="{1E3DDA04-BEFE-4522-A297-CB5A42EE30A3}"/>
              </a:ext>
            </a:extLst>
          </p:cNvPr>
          <p:cNvSpPr txBox="1"/>
          <p:nvPr/>
        </p:nvSpPr>
        <p:spPr>
          <a:xfrm>
            <a:off x="3122839" y="2310140"/>
            <a:ext cx="58946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t>Las letras que componen la tabla hacen referencia a las variaciones experimentales que se realizaron</a:t>
            </a:r>
            <a:r>
              <a:rPr lang="es-CO" dirty="0"/>
              <a:t>.</a:t>
            </a:r>
            <a:endParaRPr lang="en-US"/>
          </a:p>
        </p:txBody>
      </p:sp>
      <p:pic>
        <p:nvPicPr>
          <p:cNvPr id="7" name="Imagen 6">
            <a:extLst>
              <a:ext uri="{FF2B5EF4-FFF2-40B4-BE49-F238E27FC236}">
                <a16:creationId xmlns:a16="http://schemas.microsoft.com/office/drawing/2014/main" id="{90B085D1-13BA-4229-8140-DFE06DF9D7B0}"/>
              </a:ext>
            </a:extLst>
          </p:cNvPr>
          <p:cNvPicPr>
            <a:picLocks noChangeAspect="1"/>
          </p:cNvPicPr>
          <p:nvPr/>
        </p:nvPicPr>
        <p:blipFill>
          <a:blip r:embed="rId4"/>
          <a:stretch>
            <a:fillRect/>
          </a:stretch>
        </p:blipFill>
        <p:spPr>
          <a:xfrm>
            <a:off x="3938587" y="783738"/>
            <a:ext cx="3648075" cy="1514475"/>
          </a:xfrm>
          <a:prstGeom prst="rect">
            <a:avLst/>
          </a:prstGeom>
        </p:spPr>
      </p:pic>
      <p:pic>
        <p:nvPicPr>
          <p:cNvPr id="8" name="Imagen 7">
            <a:extLst>
              <a:ext uri="{FF2B5EF4-FFF2-40B4-BE49-F238E27FC236}">
                <a16:creationId xmlns:a16="http://schemas.microsoft.com/office/drawing/2014/main" id="{9FE457EB-0670-4A30-9951-8A8233F08D89}"/>
              </a:ext>
            </a:extLst>
          </p:cNvPr>
          <p:cNvPicPr>
            <a:picLocks noChangeAspect="1"/>
          </p:cNvPicPr>
          <p:nvPr/>
        </p:nvPicPr>
        <p:blipFill>
          <a:blip r:embed="rId5"/>
          <a:stretch>
            <a:fillRect/>
          </a:stretch>
        </p:blipFill>
        <p:spPr>
          <a:xfrm>
            <a:off x="3938587" y="3014335"/>
            <a:ext cx="3971925" cy="13144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35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Resultados</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Precisión en la clasificación</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616745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7" name="Shape 12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39</a:t>
            </a:fld>
            <a:endParaRPr/>
          </a:p>
        </p:txBody>
      </p:sp>
      <p:sp>
        <p:nvSpPr>
          <p:cNvPr id="5" name="Shape 304"/>
          <p:cNvSpPr txBox="1">
            <a:spLocks/>
          </p:cNvSpPr>
          <p:nvPr/>
        </p:nvSpPr>
        <p:spPr>
          <a:xfrm>
            <a:off x="717551" y="337579"/>
            <a:ext cx="7891234" cy="67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a:solidFill>
                  <a:schemeClr val="bg1"/>
                </a:solidFill>
                <a:sym typeface="Merriweather"/>
              </a:rPr>
              <a:t>Los resultados de los experimentos son los siguientes:</a:t>
            </a:r>
            <a:endParaRPr lang="en-US" sz="2400">
              <a:solidFill>
                <a:schemeClr val="bg1"/>
              </a:solidFill>
            </a:endParaRPr>
          </a:p>
        </p:txBody>
      </p:sp>
      <p:sp>
        <p:nvSpPr>
          <p:cNvPr id="6" name="Shape 304"/>
          <p:cNvSpPr txBox="1">
            <a:spLocks/>
          </p:cNvSpPr>
          <p:nvPr/>
        </p:nvSpPr>
        <p:spPr>
          <a:xfrm>
            <a:off x="3245756" y="2961729"/>
            <a:ext cx="2667909" cy="37464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sz="1200">
                <a:solidFill>
                  <a:schemeClr val="bg1"/>
                </a:solidFill>
                <a:sym typeface="Merriweather"/>
              </a:rPr>
              <a:t>Resultados del diseño experimental</a:t>
            </a:r>
            <a:endParaRPr lang="en-US">
              <a:solidFill>
                <a:schemeClr val="bg1"/>
              </a:solidFill>
            </a:endParaRPr>
          </a:p>
        </p:txBody>
      </p:sp>
      <p:sp>
        <p:nvSpPr>
          <p:cNvPr id="7" name="TextBox 6">
            <a:extLst>
              <a:ext uri="{FF2B5EF4-FFF2-40B4-BE49-F238E27FC236}">
                <a16:creationId xmlns:a16="http://schemas.microsoft.com/office/drawing/2014/main" id="{8F60BFE0-F06F-41E0-BCDF-BBDE5E38B751}"/>
              </a:ext>
            </a:extLst>
          </p:cNvPr>
          <p:cNvSpPr txBox="1"/>
          <p:nvPr/>
        </p:nvSpPr>
        <p:spPr>
          <a:xfrm>
            <a:off x="644979" y="3388179"/>
            <a:ext cx="7788728"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 sz="1300">
                <a:solidFill>
                  <a:schemeClr val="bg1"/>
                </a:solidFill>
              </a:rPr>
              <a:t>Se observó que en las configuraciones mas robustas de AG, donde las variables de numero de individuos y generaciones eran grandes (&lt;250) y las mutaciones y selecciones eran complejas, en muchas oportunidades no se logro convergencia.</a:t>
            </a:r>
          </a:p>
          <a:p>
            <a:pPr marL="285750" indent="-285750">
              <a:buChar char="•"/>
            </a:pPr>
            <a:r>
              <a:rPr lang="es" sz="1300">
                <a:solidFill>
                  <a:schemeClr val="bg1"/>
                </a:solidFill>
              </a:rPr>
              <a:t>En algunas configuraciones de los AG la solución no mejoró a lo largo de las generaciones</a:t>
            </a:r>
          </a:p>
        </p:txBody>
      </p:sp>
      <p:graphicFrame>
        <p:nvGraphicFramePr>
          <p:cNvPr id="2" name="Tabla 1">
            <a:extLst>
              <a:ext uri="{FF2B5EF4-FFF2-40B4-BE49-F238E27FC236}">
                <a16:creationId xmlns:a16="http://schemas.microsoft.com/office/drawing/2014/main" id="{13FAD0C6-BFA7-4EE8-B504-6EB9F1D947F3}"/>
              </a:ext>
            </a:extLst>
          </p:cNvPr>
          <p:cNvGraphicFramePr>
            <a:graphicFrameLocks noGrp="1"/>
          </p:cNvGraphicFramePr>
          <p:nvPr>
            <p:extLst>
              <p:ext uri="{D42A27DB-BD31-4B8C-83A1-F6EECF244321}">
                <p14:modId xmlns:p14="http://schemas.microsoft.com/office/powerpoint/2010/main" val="3344619552"/>
              </p:ext>
            </p:extLst>
          </p:nvPr>
        </p:nvGraphicFramePr>
        <p:xfrm>
          <a:off x="2424096" y="1571625"/>
          <a:ext cx="4311228" cy="1000125"/>
        </p:xfrm>
        <a:graphic>
          <a:graphicData uri="http://schemas.openxmlformats.org/drawingml/2006/table">
            <a:tbl>
              <a:tblPr>
                <a:tableStyleId>{CEF043F6-B114-4F1C-B375-6C528A3E8B89}</a:tableStyleId>
              </a:tblPr>
              <a:tblGrid>
                <a:gridCol w="1074483">
                  <a:extLst>
                    <a:ext uri="{9D8B030D-6E8A-4147-A177-3AD203B41FA5}">
                      <a16:colId xmlns:a16="http://schemas.microsoft.com/office/drawing/2014/main" val="644240927"/>
                    </a:ext>
                  </a:extLst>
                </a:gridCol>
                <a:gridCol w="1103920">
                  <a:extLst>
                    <a:ext uri="{9D8B030D-6E8A-4147-A177-3AD203B41FA5}">
                      <a16:colId xmlns:a16="http://schemas.microsoft.com/office/drawing/2014/main" val="1800194398"/>
                    </a:ext>
                  </a:extLst>
                </a:gridCol>
                <a:gridCol w="729716">
                  <a:extLst>
                    <a:ext uri="{9D8B030D-6E8A-4147-A177-3AD203B41FA5}">
                      <a16:colId xmlns:a16="http://schemas.microsoft.com/office/drawing/2014/main" val="1591631149"/>
                    </a:ext>
                  </a:extLst>
                </a:gridCol>
                <a:gridCol w="729716">
                  <a:extLst>
                    <a:ext uri="{9D8B030D-6E8A-4147-A177-3AD203B41FA5}">
                      <a16:colId xmlns:a16="http://schemas.microsoft.com/office/drawing/2014/main" val="866703854"/>
                    </a:ext>
                  </a:extLst>
                </a:gridCol>
                <a:gridCol w="673393">
                  <a:extLst>
                    <a:ext uri="{9D8B030D-6E8A-4147-A177-3AD203B41FA5}">
                      <a16:colId xmlns:a16="http://schemas.microsoft.com/office/drawing/2014/main" val="2480897333"/>
                    </a:ext>
                  </a:extLst>
                </a:gridCol>
              </a:tblGrid>
              <a:tr h="200025">
                <a:tc>
                  <a:txBody>
                    <a:bodyPr/>
                    <a:lstStyle/>
                    <a:p>
                      <a:pPr algn="l" fontAlgn="b"/>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gridSpan="3">
                  <a:txBody>
                    <a:bodyPr/>
                    <a:lstStyle/>
                    <a:p>
                      <a:pPr algn="ctr" fontAlgn="b"/>
                      <a:r>
                        <a:rPr lang="es-CO" sz="1100" u="none" strike="noStrike">
                          <a:effectLst/>
                        </a:rPr>
                        <a:t>% Mutación de los genes</a:t>
                      </a:r>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039101780"/>
                  </a:ext>
                </a:extLst>
              </a:tr>
              <a:tr h="200025">
                <a:tc>
                  <a:txBody>
                    <a:bodyPr/>
                    <a:lstStyle/>
                    <a:p>
                      <a:pPr algn="l" fontAlgn="b"/>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r" fontAlgn="b"/>
                      <a:r>
                        <a:rPr lang="es-CO" sz="1100" u="none" strike="noStrike">
                          <a:effectLst/>
                        </a:rPr>
                        <a:t>15%</a:t>
                      </a:r>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r" fontAlgn="b"/>
                      <a:r>
                        <a:rPr lang="es-CO" sz="1100" u="none" strike="noStrike">
                          <a:effectLst/>
                        </a:rPr>
                        <a:t>25%</a:t>
                      </a:r>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r" fontAlgn="b"/>
                      <a:r>
                        <a:rPr lang="es-CO" sz="1100" u="none" strike="noStrike">
                          <a:effectLst/>
                        </a:rPr>
                        <a:t>35%</a:t>
                      </a:r>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76611197"/>
                  </a:ext>
                </a:extLst>
              </a:tr>
              <a:tr h="200025">
                <a:tc rowSpan="3">
                  <a:txBody>
                    <a:bodyPr/>
                    <a:lstStyle/>
                    <a:p>
                      <a:pPr algn="ctr" fontAlgn="ctr"/>
                      <a:r>
                        <a:rPr lang="es-CO" sz="1100" u="none" strike="noStrike">
                          <a:effectLst/>
                        </a:rPr>
                        <a:t>Número de generaciones</a:t>
                      </a:r>
                      <a:endParaRPr lang="es-CO" sz="11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r" fontAlgn="b"/>
                      <a:r>
                        <a:rPr lang="es-CO" sz="1100" u="none" strike="noStrike">
                          <a:effectLst/>
                        </a:rPr>
                        <a:t>500</a:t>
                      </a:r>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s-CO" sz="1100" u="none" strike="noStrike">
                          <a:effectLst/>
                        </a:rPr>
                        <a:t>31.68 (A)</a:t>
                      </a:r>
                      <a:endParaRPr lang="es-CO" sz="1100" b="1"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s-CO" sz="1100" u="none" strike="noStrike">
                          <a:effectLst/>
                        </a:rPr>
                        <a:t>52.68 (B)</a:t>
                      </a:r>
                      <a:endParaRPr lang="es-CO" sz="1100" b="1"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s-CO" sz="1100" u="none" strike="noStrike">
                          <a:effectLst/>
                        </a:rPr>
                        <a:t>27.77 (C)</a:t>
                      </a:r>
                      <a:endParaRPr lang="es-CO" sz="1100" b="1"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868044588"/>
                  </a:ext>
                </a:extLst>
              </a:tr>
              <a:tr h="200025">
                <a:tc vMerge="1">
                  <a:txBody>
                    <a:bodyPr/>
                    <a:lstStyle/>
                    <a:p>
                      <a:endParaRPr lang="es-CO"/>
                    </a:p>
                  </a:txBody>
                  <a:tcPr/>
                </a:tc>
                <a:tc>
                  <a:txBody>
                    <a:bodyPr/>
                    <a:lstStyle/>
                    <a:p>
                      <a:pPr algn="r" fontAlgn="b"/>
                      <a:r>
                        <a:rPr lang="es-CO" sz="1100" u="none" strike="noStrike">
                          <a:effectLst/>
                        </a:rPr>
                        <a:t>750</a:t>
                      </a:r>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s-CO" sz="1100" u="none" strike="noStrike">
                          <a:effectLst/>
                        </a:rPr>
                        <a:t>37.61 (B)</a:t>
                      </a:r>
                      <a:endParaRPr lang="es-CO" sz="1100" b="1"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s-CO" sz="1100" u="none" strike="noStrike">
                          <a:effectLst/>
                        </a:rPr>
                        <a:t>32.33 (C)</a:t>
                      </a:r>
                      <a:endParaRPr lang="es-CO" sz="1100" b="1"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s-CO" sz="1100" u="none" strike="noStrike">
                          <a:effectLst/>
                        </a:rPr>
                        <a:t>31,29 (A)</a:t>
                      </a:r>
                      <a:endParaRPr lang="es-CO" sz="1100" b="1"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853428294"/>
                  </a:ext>
                </a:extLst>
              </a:tr>
              <a:tr h="200025">
                <a:tc vMerge="1">
                  <a:txBody>
                    <a:bodyPr/>
                    <a:lstStyle/>
                    <a:p>
                      <a:endParaRPr lang="es-CO"/>
                    </a:p>
                  </a:txBody>
                  <a:tcPr/>
                </a:tc>
                <a:tc>
                  <a:txBody>
                    <a:bodyPr/>
                    <a:lstStyle/>
                    <a:p>
                      <a:pPr algn="r" fontAlgn="b"/>
                      <a:r>
                        <a:rPr lang="es-CO" sz="1100" u="none" strike="noStrike">
                          <a:effectLst/>
                        </a:rPr>
                        <a:t>1000</a:t>
                      </a:r>
                      <a:endParaRPr lang="es-CO" sz="11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s-CO" sz="1100" u="none" strike="noStrike">
                          <a:effectLst/>
                        </a:rPr>
                        <a:t>31,25 (C)</a:t>
                      </a:r>
                      <a:endParaRPr lang="es-CO" sz="1100" b="1"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s-CO" sz="1100" u="none" strike="noStrike">
                          <a:effectLst/>
                        </a:rPr>
                        <a:t>34,91 (A)</a:t>
                      </a:r>
                      <a:endParaRPr lang="es-CO" sz="1100" b="1"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s-CO" sz="1100" u="none" strike="noStrike" dirty="0">
                          <a:effectLst/>
                        </a:rPr>
                        <a:t>37.20 (B)</a:t>
                      </a:r>
                      <a:endParaRPr lang="es-CO" sz="11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269738752"/>
                  </a:ext>
                </a:extLst>
              </a:tr>
            </a:tbl>
          </a:graphicData>
        </a:graphic>
      </p:graphicFrame>
    </p:spTree>
    <p:extLst>
      <p:ext uri="{BB962C8B-B14F-4D97-AF65-F5344CB8AC3E}">
        <p14:creationId xmlns:p14="http://schemas.microsoft.com/office/powerpoint/2010/main" val="150900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1600" b="1"/>
              <a:t>Necesidades</a:t>
            </a:r>
          </a:p>
          <a:p>
            <a:pPr marL="0" indent="0">
              <a:buNone/>
            </a:pPr>
            <a:r>
              <a:rPr lang="es-CO"/>
              <a:t>Anticiparse a problemas de seguridad.</a:t>
            </a:r>
          </a:p>
          <a:p>
            <a:pPr marL="0" indent="0">
              <a:buNone/>
            </a:pPr>
            <a:r>
              <a:rPr lang="es-ES"/>
              <a:t>Identificación de eventos que requieren asistencia inmediata. </a:t>
            </a:r>
          </a:p>
          <a:p>
            <a:pPr marL="0" indent="0">
              <a:buNone/>
            </a:pPr>
            <a:r>
              <a:rPr lang="es-ES"/>
              <a:t>Control de aforo en sitios que tienen restricción por seguridad.</a:t>
            </a:r>
            <a:endParaRPr lang="es-CO"/>
          </a:p>
          <a:p>
            <a:pPr marL="0" indent="0">
              <a:buNone/>
            </a:pPr>
            <a:endParaRPr lang="es-CO"/>
          </a:p>
        </p:txBody>
      </p:sp>
      <p:sp>
        <p:nvSpPr>
          <p:cNvPr id="178" name="Shape 178"/>
          <p:cNvSpPr txBox="1">
            <a:spLocks noGrp="1"/>
          </p:cNvSpPr>
          <p:nvPr>
            <p:ph type="title"/>
          </p:nvPr>
        </p:nvSpPr>
        <p:spPr>
          <a:xfrm>
            <a:off x="3468199" y="796375"/>
            <a:ext cx="5402956" cy="669300"/>
          </a:xfrm>
          <a:prstGeom prst="rect">
            <a:avLst/>
          </a:prstGeom>
        </p:spPr>
        <p:txBody>
          <a:bodyPr spcFirstLastPara="1" wrap="square" lIns="91425" tIns="91425" rIns="91425" bIns="91425" anchor="b" anchorCtr="0">
            <a:noAutofit/>
          </a:bodyPr>
          <a:lstStyle/>
          <a:p>
            <a:r>
              <a:rPr lang="en" sz="2400" err="1"/>
              <a:t>Conteo</a:t>
            </a:r>
            <a:r>
              <a:rPr lang="en" sz="2400"/>
              <a:t> de personas </a:t>
            </a:r>
            <a:r>
              <a:rPr lang="en" sz="2400" err="1"/>
              <a:t>en</a:t>
            </a:r>
            <a:r>
              <a:rPr lang="en" sz="2400"/>
              <a:t> </a:t>
            </a:r>
            <a:r>
              <a:rPr lang="en" sz="2400" err="1"/>
              <a:t>imágenes</a:t>
            </a:r>
          </a:p>
        </p:txBody>
      </p:sp>
      <p:sp>
        <p:nvSpPr>
          <p:cNvPr id="179" name="Shape 179"/>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1600" b="1"/>
              <a:t>Aplicaciones</a:t>
            </a:r>
          </a:p>
          <a:p>
            <a:pPr marL="0" lvl="0" indent="0">
              <a:buNone/>
            </a:pPr>
            <a:r>
              <a:rPr lang="es-ES"/>
              <a:t>Control de Aforos.</a:t>
            </a:r>
          </a:p>
          <a:p>
            <a:pPr marL="0" lvl="0" indent="0">
              <a:buNone/>
            </a:pPr>
            <a:r>
              <a:rPr lang="es-CO"/>
              <a:t>Enfocar mejor tareas de marketing en grandes superficies o centros comerciales</a:t>
            </a:r>
            <a:r>
              <a:rPr lang="es-ES"/>
              <a:t>.</a:t>
            </a:r>
          </a:p>
          <a:p>
            <a:pPr marL="0" lvl="0" indent="0">
              <a:buNone/>
            </a:pPr>
            <a:r>
              <a:rPr lang="es-ES"/>
              <a:t>Dirigir recursos de vigilancia o salud a áreas con potenciales riesgos.</a:t>
            </a:r>
          </a:p>
          <a:p>
            <a:pPr marL="0" lvl="0" indent="0">
              <a:buNone/>
            </a:pPr>
            <a:endParaRPr lang="es-ES"/>
          </a:p>
        </p:txBody>
      </p:sp>
      <p:sp>
        <p:nvSpPr>
          <p:cNvPr id="180" name="Shape 18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pic>
        <p:nvPicPr>
          <p:cNvPr id="3" name="Imagen 2" descr="Una multitud de gente&#10;&#10;Descripción generada automáticamente">
            <a:extLst>
              <a:ext uri="{FF2B5EF4-FFF2-40B4-BE49-F238E27FC236}">
                <a16:creationId xmlns:a16="http://schemas.microsoft.com/office/drawing/2014/main" id="{D3177AF7-6DF6-482A-8DF6-FFEB8F28B97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0423" y="1610362"/>
            <a:ext cx="2880000" cy="1922776"/>
          </a:xfrm>
          <a:prstGeom prst="rect">
            <a:avLst/>
          </a:prstGeom>
        </p:spPr>
      </p:pic>
    </p:spTree>
    <p:extLst>
      <p:ext uri="{BB962C8B-B14F-4D97-AF65-F5344CB8AC3E}">
        <p14:creationId xmlns:p14="http://schemas.microsoft.com/office/powerpoint/2010/main" val="1093383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59000" b="8000"/>
          </a:stretch>
        </a:blipFill>
        <a:effectLst/>
      </p:bgPr>
    </p:bg>
    <p:spTree>
      <p:nvGrpSpPr>
        <p:cNvPr id="1" name="Shape 282"/>
        <p:cNvGrpSpPr/>
        <p:nvPr/>
      </p:nvGrpSpPr>
      <p:grpSpPr>
        <a:xfrm>
          <a:off x="0" y="0"/>
          <a:ext cx="0" cy="0"/>
          <a:chOff x="0" y="0"/>
          <a:chExt cx="0" cy="0"/>
        </a:xfrm>
      </p:grpSpPr>
      <p:sp>
        <p:nvSpPr>
          <p:cNvPr id="284" name="Shape 284"/>
          <p:cNvSpPr txBox="1">
            <a:spLocks noGrp="1"/>
          </p:cNvSpPr>
          <p:nvPr>
            <p:ph type="body" idx="4294967295"/>
          </p:nvPr>
        </p:nvSpPr>
        <p:spPr>
          <a:xfrm>
            <a:off x="3446857" y="174042"/>
            <a:ext cx="5465820" cy="730222"/>
          </a:xfrm>
          <a:prstGeom prst="rect">
            <a:avLst/>
          </a:prstGeom>
        </p:spPr>
        <p:txBody>
          <a:bodyPr spcFirstLastPara="1" wrap="square" lIns="91425" tIns="91425" rIns="91425" bIns="91425" anchor="t" anchorCtr="0">
            <a:noAutofit/>
          </a:bodyPr>
          <a:lstStyle/>
          <a:p>
            <a:pPr marL="0" indent="0">
              <a:buNone/>
            </a:pPr>
            <a:r>
              <a:rPr lang="es" sz="1600">
                <a:solidFill>
                  <a:srgbClr val="00467C"/>
                </a:solidFill>
                <a:latin typeface="Arial"/>
                <a:cs typeface="Arial"/>
                <a:sym typeface="Arial"/>
              </a:rPr>
              <a:t>Se muestra la configuración de AG que presentó el mejor resultado aplicable:</a:t>
            </a:r>
            <a:endParaRPr lang="en-US" sz="1600">
              <a:solidFill>
                <a:srgbClr val="00467C"/>
              </a:solidFill>
              <a:latin typeface="Arial"/>
              <a:cs typeface="Arial"/>
              <a:sym typeface="Arial"/>
            </a:endParaRPr>
          </a:p>
          <a:p>
            <a:pPr marL="0" lvl="0" indent="0" rtl="0">
              <a:spcBef>
                <a:spcPts val="600"/>
              </a:spcBef>
              <a:spcAft>
                <a:spcPts val="0"/>
              </a:spcAft>
              <a:buNone/>
            </a:pPr>
            <a:endParaRPr lang="en" sz="1400"/>
          </a:p>
          <a:p>
            <a:pPr marL="0" lvl="0" indent="0" rtl="0">
              <a:spcBef>
                <a:spcPts val="600"/>
              </a:spcBef>
              <a:spcAft>
                <a:spcPts val="0"/>
              </a:spcAft>
              <a:buNone/>
            </a:pPr>
            <a:endParaRPr lang="en" sz="1400"/>
          </a:p>
          <a:p>
            <a:pPr marL="0" lvl="0" indent="0" rtl="0">
              <a:spcBef>
                <a:spcPts val="600"/>
              </a:spcBef>
              <a:spcAft>
                <a:spcPts val="0"/>
              </a:spcAft>
              <a:buNone/>
            </a:pPr>
            <a:endParaRPr sz="1400"/>
          </a:p>
        </p:txBody>
      </p:sp>
      <p:sp>
        <p:nvSpPr>
          <p:cNvPr id="286" name="Shape 286"/>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40</a:t>
            </a:fld>
            <a:endParaRPr/>
          </a:p>
        </p:txBody>
      </p:sp>
      <p:sp>
        <p:nvSpPr>
          <p:cNvPr id="287" name="Shape 287"/>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Resultados</a:t>
            </a:r>
            <a:endParaRPr sz="2000"/>
          </a:p>
        </p:txBody>
      </p:sp>
      <p:sp>
        <p:nvSpPr>
          <p:cNvPr id="5" name="TextBox 4">
            <a:extLst>
              <a:ext uri="{FF2B5EF4-FFF2-40B4-BE49-F238E27FC236}">
                <a16:creationId xmlns:a16="http://schemas.microsoft.com/office/drawing/2014/main" id="{83C9ED51-5E2F-4C15-BF44-A95BE29DD249}"/>
              </a:ext>
            </a:extLst>
          </p:cNvPr>
          <p:cNvSpPr txBox="1"/>
          <p:nvPr/>
        </p:nvSpPr>
        <p:spPr>
          <a:xfrm>
            <a:off x="3446857" y="3871500"/>
            <a:ext cx="5297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err="1">
                <a:solidFill>
                  <a:schemeClr val="tx1"/>
                </a:solidFill>
              </a:rPr>
              <a:t>Configuración</a:t>
            </a:r>
            <a:r>
              <a:rPr lang="en-GB" sz="1200">
                <a:solidFill>
                  <a:schemeClr val="tx1"/>
                </a:solidFill>
              </a:rPr>
              <a:t> </a:t>
            </a:r>
            <a:r>
              <a:rPr lang="en-GB" sz="1200" err="1">
                <a:solidFill>
                  <a:schemeClr val="tx1"/>
                </a:solidFill>
              </a:rPr>
              <a:t>seleccionada</a:t>
            </a:r>
            <a:r>
              <a:rPr lang="en-GB" sz="1200">
                <a:solidFill>
                  <a:schemeClr val="tx1"/>
                </a:solidFill>
              </a:rPr>
              <a:t> de AG para </a:t>
            </a:r>
            <a:r>
              <a:rPr lang="en-GB" sz="1200" err="1">
                <a:solidFill>
                  <a:schemeClr val="tx1"/>
                </a:solidFill>
              </a:rPr>
              <a:t>entrenar</a:t>
            </a:r>
            <a:r>
              <a:rPr lang="en-GB" sz="1200">
                <a:solidFill>
                  <a:schemeClr val="tx1"/>
                </a:solidFill>
              </a:rPr>
              <a:t> red con el </a:t>
            </a:r>
            <a:r>
              <a:rPr lang="en-GB" sz="1200" err="1">
                <a:solidFill>
                  <a:schemeClr val="tx1"/>
                </a:solidFill>
              </a:rPr>
              <a:t>objetivo</a:t>
            </a:r>
            <a:r>
              <a:rPr lang="en-GB" sz="1200">
                <a:solidFill>
                  <a:schemeClr val="tx1"/>
                </a:solidFill>
              </a:rPr>
              <a:t> de</a:t>
            </a:r>
            <a:endParaRPr lang="en-US"/>
          </a:p>
        </p:txBody>
      </p:sp>
      <p:sp>
        <p:nvSpPr>
          <p:cNvPr id="6" name="TextBox 5">
            <a:extLst>
              <a:ext uri="{FF2B5EF4-FFF2-40B4-BE49-F238E27FC236}">
                <a16:creationId xmlns:a16="http://schemas.microsoft.com/office/drawing/2014/main" id="{C94C82CB-3918-4369-9D6A-1D1B8695BC13}"/>
              </a:ext>
            </a:extLst>
          </p:cNvPr>
          <p:cNvSpPr txBox="1"/>
          <p:nvPr/>
        </p:nvSpPr>
        <p:spPr>
          <a:xfrm>
            <a:off x="3322267" y="4323127"/>
            <a:ext cx="5715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 sz="1200"/>
              <a:t>La aplicación se puede consultar en el siguiente repositorio:</a:t>
            </a:r>
            <a:r>
              <a:rPr lang="es-CO" sz="1200" b="0" i="0" u="none" strike="noStrike">
                <a:solidFill>
                  <a:srgbClr val="6264A7"/>
                </a:solidFill>
                <a:effectLst/>
                <a:latin typeface="Segoe UI" panose="020B0502040204020203" pitchFamily="34" charset="0"/>
                <a:hlinkClick r:id="rId4" tooltip="https://github.com/migueldavid0426/segunda-entrega-algoritmos-geneticos"/>
              </a:rPr>
              <a:t>https://github.com/MiguelDavid0426/Segunda-entrega-algoritmos-geneticos</a:t>
            </a:r>
            <a:endParaRPr lang="es" sz="1200"/>
          </a:p>
        </p:txBody>
      </p:sp>
      <p:sp>
        <p:nvSpPr>
          <p:cNvPr id="8" name="TextBox 7">
            <a:extLst>
              <a:ext uri="{FF2B5EF4-FFF2-40B4-BE49-F238E27FC236}">
                <a16:creationId xmlns:a16="http://schemas.microsoft.com/office/drawing/2014/main" id="{67B116EF-945C-40D6-BC5B-6EB8CA2EE46B}"/>
              </a:ext>
            </a:extLst>
          </p:cNvPr>
          <p:cNvSpPr txBox="1"/>
          <p:nvPr/>
        </p:nvSpPr>
        <p:spPr>
          <a:xfrm>
            <a:off x="269421" y="1975758"/>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
                <a:solidFill>
                  <a:srgbClr val="00467C"/>
                </a:solidFill>
                <a:latin typeface="+mj-lt"/>
                <a:ea typeface="Open Sans"/>
                <a:cs typeface="Open Sans"/>
                <a:sym typeface="Open Sans"/>
              </a:rPr>
              <a:t>Necesidad de altos recursos computacionales para aplicar </a:t>
            </a:r>
            <a:r>
              <a:rPr lang="es-ES">
                <a:solidFill>
                  <a:srgbClr val="00467C"/>
                </a:solidFill>
                <a:latin typeface="+mj-lt"/>
                <a:ea typeface="Open Sans"/>
                <a:cs typeface="Open Sans"/>
                <a:sym typeface="Open Sans"/>
              </a:rPr>
              <a:t>un entrenamiento de red neuronal con AG</a:t>
            </a:r>
            <a:endParaRPr lang="es-CO">
              <a:solidFill>
                <a:srgbClr val="00467C"/>
              </a:solidFill>
              <a:latin typeface="+mj-lt"/>
              <a:ea typeface="Open Sans"/>
              <a:cs typeface="Open Sans"/>
              <a:sym typeface="Open Sans"/>
            </a:endParaRPr>
          </a:p>
          <a:p>
            <a:endParaRPr lang="es-CO">
              <a:solidFill>
                <a:srgbClr val="00467C"/>
              </a:solidFill>
              <a:latin typeface="+mj-lt"/>
              <a:ea typeface="Open Sans"/>
              <a:cs typeface="Open Sans"/>
            </a:endParaRPr>
          </a:p>
          <a:p>
            <a:r>
              <a:rPr lang="es">
                <a:solidFill>
                  <a:srgbClr val="00467C"/>
                </a:solidFill>
                <a:latin typeface="+mj-lt"/>
                <a:ea typeface="Open Sans"/>
                <a:cs typeface="Open Sans"/>
              </a:rPr>
              <a:t>Con el pre-procesamiento de los datos (reducir dimensiones),</a:t>
            </a:r>
            <a:endParaRPr lang="es-CO">
              <a:solidFill>
                <a:srgbClr val="00467C"/>
              </a:solidFill>
              <a:latin typeface="+mj-lt"/>
              <a:ea typeface="Open Sans"/>
              <a:cs typeface="Open Sans"/>
            </a:endParaRPr>
          </a:p>
          <a:p>
            <a:r>
              <a:rPr lang="es">
                <a:solidFill>
                  <a:srgbClr val="00467C"/>
                </a:solidFill>
                <a:latin typeface="+mj-lt"/>
                <a:ea typeface="Open Sans"/>
                <a:cs typeface="Open Sans"/>
              </a:rPr>
              <a:t>favoreció un modelamiento más rápido</a:t>
            </a:r>
          </a:p>
        </p:txBody>
      </p:sp>
      <p:pic>
        <p:nvPicPr>
          <p:cNvPr id="7" name="Imagen 6">
            <a:extLst>
              <a:ext uri="{FF2B5EF4-FFF2-40B4-BE49-F238E27FC236}">
                <a16:creationId xmlns:a16="http://schemas.microsoft.com/office/drawing/2014/main" id="{907F06EF-5E89-4407-9E99-31C759E403C9}"/>
              </a:ext>
            </a:extLst>
          </p:cNvPr>
          <p:cNvPicPr>
            <a:picLocks noChangeAspect="1"/>
          </p:cNvPicPr>
          <p:nvPr/>
        </p:nvPicPr>
        <p:blipFill>
          <a:blip r:embed="rId5"/>
          <a:stretch>
            <a:fillRect/>
          </a:stretch>
        </p:blipFill>
        <p:spPr>
          <a:xfrm>
            <a:off x="3549745" y="872906"/>
            <a:ext cx="5163271" cy="322942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idx="4294967295"/>
          </p:nvPr>
        </p:nvSpPr>
        <p:spPr>
          <a:xfrm>
            <a:off x="2379400" y="2650150"/>
            <a:ext cx="4385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Conclusiones</a:t>
            </a:r>
            <a:endParaRPr sz="3600"/>
          </a:p>
        </p:txBody>
      </p:sp>
      <p:sp>
        <p:nvSpPr>
          <p:cNvPr id="159" name="Shape 159"/>
          <p:cNvSpPr txBox="1">
            <a:spLocks noGrp="1"/>
          </p:cNvSpPr>
          <p:nvPr>
            <p:ph type="subTitle" idx="4294967295"/>
          </p:nvPr>
        </p:nvSpPr>
        <p:spPr>
          <a:xfrm>
            <a:off x="2379400" y="3640152"/>
            <a:ext cx="43851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CO" sz="1400"/>
              <a:t>Observaciones finales y recomendaciones</a:t>
            </a:r>
            <a:endParaRPr sz="1400"/>
          </a:p>
        </p:txBody>
      </p:sp>
      <p:sp>
        <p:nvSpPr>
          <p:cNvPr id="168" name="Shape 168"/>
          <p:cNvSpPr/>
          <p:nvPr/>
        </p:nvSpPr>
        <p:spPr>
          <a:xfrm>
            <a:off x="3677234" y="991872"/>
            <a:ext cx="229724" cy="21934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rot="2697369">
            <a:off x="4962429" y="2045525"/>
            <a:ext cx="348744" cy="332994"/>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4997118" y="1144515"/>
            <a:ext cx="139684" cy="133412"/>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rot="1280130">
            <a:off x="3518077" y="1653523"/>
            <a:ext cx="139667" cy="133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41</a:t>
            </a:fld>
            <a:endParaRPr/>
          </a:p>
        </p:txBody>
      </p:sp>
      <p:grpSp>
        <p:nvGrpSpPr>
          <p:cNvPr id="23" name="Shape 434"/>
          <p:cNvGrpSpPr/>
          <p:nvPr/>
        </p:nvGrpSpPr>
        <p:grpSpPr>
          <a:xfrm>
            <a:off x="3792096" y="1341472"/>
            <a:ext cx="1389963" cy="1394108"/>
            <a:chOff x="5290150" y="1636700"/>
            <a:chExt cx="425025" cy="429875"/>
          </a:xfrm>
        </p:grpSpPr>
        <p:sp>
          <p:nvSpPr>
            <p:cNvPr id="24" name="Shape 435"/>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9050" cap="rnd" cmpd="sng">
              <a:solidFill>
                <a:srgbClr val="00467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436"/>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9050" cap="rnd" cmpd="sng">
              <a:solidFill>
                <a:srgbClr val="00467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a:t>Conclusiones</a:t>
            </a:r>
            <a:endParaRPr sz="2000"/>
          </a:p>
        </p:txBody>
      </p:sp>
      <p:sp>
        <p:nvSpPr>
          <p:cNvPr id="266" name="Shape 266"/>
          <p:cNvSpPr txBox="1">
            <a:spLocks noGrp="1"/>
          </p:cNvSpPr>
          <p:nvPr>
            <p:ph type="body" idx="1"/>
          </p:nvPr>
        </p:nvSpPr>
        <p:spPr>
          <a:xfrm>
            <a:off x="434324" y="1614875"/>
            <a:ext cx="2741713" cy="1365900"/>
          </a:xfrm>
          <a:prstGeom prst="rect">
            <a:avLst/>
          </a:prstGeom>
        </p:spPr>
        <p:txBody>
          <a:bodyPr spcFirstLastPara="1" wrap="square" lIns="91425" tIns="91425" rIns="91425" bIns="91425" anchor="t" anchorCtr="0">
            <a:noAutofit/>
          </a:bodyPr>
          <a:lstStyle/>
          <a:p>
            <a:pPr marL="0" indent="0">
              <a:buNone/>
            </a:pPr>
            <a:r>
              <a:rPr lang="es-ES">
                <a:effectLst/>
                <a:latin typeface="Times New Roman" panose="02020603050405020304" pitchFamily="18" charset="0"/>
                <a:ea typeface="Times New Roman" panose="02020603050405020304" pitchFamily="18" charset="0"/>
              </a:rPr>
              <a:t>Topología de ANN, por medio de prueba y error con procesos iterativos. Por ello se propone el uso de </a:t>
            </a:r>
            <a:r>
              <a:rPr lang="es-ES" b="1">
                <a:effectLst/>
                <a:latin typeface="Times New Roman" panose="02020603050405020304" pitchFamily="18" charset="0"/>
                <a:ea typeface="Times New Roman" panose="02020603050405020304" pitchFamily="18" charset="0"/>
              </a:rPr>
              <a:t>AG</a:t>
            </a:r>
            <a:r>
              <a:rPr lang="es-ES">
                <a:effectLst/>
                <a:latin typeface="Times New Roman" panose="02020603050405020304" pitchFamily="18" charset="0"/>
                <a:ea typeface="Times New Roman" panose="02020603050405020304" pitchFamily="18" charset="0"/>
              </a:rPr>
              <a:t>, para optimizar la estructura. </a:t>
            </a:r>
            <a:endParaRPr lang="en-US">
              <a:effectLst/>
              <a:latin typeface="Times New Roman" panose="02020603050405020304" pitchFamily="18" charset="0"/>
              <a:ea typeface="Times New Roman" panose="02020603050405020304" pitchFamily="18" charset="0"/>
            </a:endParaRPr>
          </a:p>
          <a:p>
            <a:pPr marL="0" indent="0">
              <a:buNone/>
            </a:pPr>
            <a:endParaRPr lang="es-ES" sz="1050"/>
          </a:p>
        </p:txBody>
      </p:sp>
      <p:sp>
        <p:nvSpPr>
          <p:cNvPr id="268" name="Shape 268"/>
          <p:cNvSpPr txBox="1">
            <a:spLocks noGrp="1"/>
          </p:cNvSpPr>
          <p:nvPr>
            <p:ph type="body" idx="1"/>
          </p:nvPr>
        </p:nvSpPr>
        <p:spPr>
          <a:xfrm>
            <a:off x="382990" y="3082566"/>
            <a:ext cx="2741712" cy="1305000"/>
          </a:xfrm>
          <a:prstGeom prst="rect">
            <a:avLst/>
          </a:prstGeom>
        </p:spPr>
        <p:txBody>
          <a:bodyPr spcFirstLastPara="1" wrap="square" lIns="91425" tIns="91425" rIns="91425" bIns="91425" anchor="t" anchorCtr="0">
            <a:noAutofit/>
          </a:bodyPr>
          <a:lstStyle/>
          <a:p>
            <a:pPr marL="0" indent="0">
              <a:buNone/>
            </a:pPr>
            <a:r>
              <a:rPr lang="es-ES">
                <a:latin typeface="Times New Roman"/>
                <a:cs typeface="Times New Roman"/>
              </a:rPr>
              <a:t>La optimización de una red neuronal a partir de </a:t>
            </a:r>
            <a:r>
              <a:rPr lang="es-ES" b="1">
                <a:latin typeface="Times New Roman"/>
                <a:cs typeface="Times New Roman"/>
              </a:rPr>
              <a:t>AG</a:t>
            </a:r>
            <a:r>
              <a:rPr lang="es-ES">
                <a:latin typeface="Times New Roman"/>
                <a:cs typeface="Times New Roman"/>
              </a:rPr>
              <a:t> permite mitigar la posibilidad de quedarse en un mínimo local, y desconocer una mejor solución.</a:t>
            </a:r>
          </a:p>
        </p:txBody>
      </p:sp>
      <p:sp>
        <p:nvSpPr>
          <p:cNvPr id="270" name="Shape 27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42</a:t>
            </a:fld>
            <a:endParaRPr>
              <a:solidFill>
                <a:srgbClr val="294667"/>
              </a:solidFill>
            </a:endParaRPr>
          </a:p>
        </p:txBody>
      </p:sp>
      <p:grpSp>
        <p:nvGrpSpPr>
          <p:cNvPr id="17" name="Shape 541"/>
          <p:cNvGrpSpPr/>
          <p:nvPr/>
        </p:nvGrpSpPr>
        <p:grpSpPr>
          <a:xfrm>
            <a:off x="6849234" y="536700"/>
            <a:ext cx="969519" cy="796147"/>
            <a:chOff x="3932350" y="3714775"/>
            <a:chExt cx="439650" cy="319075"/>
          </a:xfrm>
        </p:grpSpPr>
        <p:sp>
          <p:nvSpPr>
            <p:cNvPr id="18" name="Shape 542"/>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543"/>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544"/>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545"/>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546"/>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 name="Shape 506"/>
          <p:cNvGrpSpPr/>
          <p:nvPr/>
        </p:nvGrpSpPr>
        <p:grpSpPr>
          <a:xfrm>
            <a:off x="7633878" y="205709"/>
            <a:ext cx="839574" cy="823419"/>
            <a:chOff x="3951850" y="2985350"/>
            <a:chExt cx="407950" cy="416500"/>
          </a:xfrm>
        </p:grpSpPr>
        <p:sp>
          <p:nvSpPr>
            <p:cNvPr id="1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 name="Shape 266"/>
          <p:cNvSpPr txBox="1">
            <a:spLocks noGrp="1"/>
          </p:cNvSpPr>
          <p:nvPr>
            <p:ph type="body" idx="1"/>
          </p:nvPr>
        </p:nvSpPr>
        <p:spPr>
          <a:xfrm>
            <a:off x="3280742" y="1614875"/>
            <a:ext cx="2649004" cy="1365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lang="es-CO" sz="1200">
              <a:solidFill>
                <a:srgbClr val="000000"/>
              </a:solidFill>
              <a:latin typeface="Calibri" panose="020F0502020204030204" pitchFamily="34" charset="0"/>
            </a:endParaRPr>
          </a:p>
          <a:p>
            <a:pPr marL="0" lvl="0" indent="0" rtl="0">
              <a:spcBef>
                <a:spcPts val="600"/>
              </a:spcBef>
              <a:spcAft>
                <a:spcPts val="0"/>
              </a:spcAft>
              <a:buNone/>
            </a:pPr>
            <a:endParaRPr sz="1200"/>
          </a:p>
        </p:txBody>
      </p:sp>
      <p:sp>
        <p:nvSpPr>
          <p:cNvPr id="24" name="Shape 268"/>
          <p:cNvSpPr txBox="1">
            <a:spLocks noGrp="1"/>
          </p:cNvSpPr>
          <p:nvPr>
            <p:ph type="body" idx="1"/>
          </p:nvPr>
        </p:nvSpPr>
        <p:spPr>
          <a:xfrm>
            <a:off x="3155726" y="3171863"/>
            <a:ext cx="2858447" cy="1305000"/>
          </a:xfrm>
          <a:prstGeom prst="rect">
            <a:avLst/>
          </a:prstGeom>
        </p:spPr>
        <p:txBody>
          <a:bodyPr spcFirstLastPara="1" wrap="square" lIns="91425" tIns="91425" rIns="91425" bIns="91425" anchor="t" anchorCtr="0">
            <a:noAutofit/>
          </a:bodyPr>
          <a:lstStyle/>
          <a:p>
            <a:pPr marL="0" indent="0">
              <a:buNone/>
            </a:pPr>
            <a:r>
              <a:rPr lang="es-ES">
                <a:latin typeface="Times New Roman"/>
                <a:cs typeface="Times New Roman"/>
              </a:rPr>
              <a:t>Si bien el tiempo de procesamiento al incluir </a:t>
            </a:r>
            <a:r>
              <a:rPr lang="es-ES" b="1">
                <a:latin typeface="Times New Roman"/>
                <a:cs typeface="Times New Roman"/>
              </a:rPr>
              <a:t>AG</a:t>
            </a:r>
            <a:r>
              <a:rPr lang="es-ES">
                <a:latin typeface="Times New Roman"/>
                <a:cs typeface="Times New Roman"/>
              </a:rPr>
              <a:t> en una Red Neuronal es mayor, se compensa satisfactoriamente con la robustes y la precisión de los resultados.</a:t>
            </a:r>
          </a:p>
        </p:txBody>
      </p:sp>
      <p:sp>
        <p:nvSpPr>
          <p:cNvPr id="25" name="Shape 268"/>
          <p:cNvSpPr txBox="1">
            <a:spLocks noGrp="1"/>
          </p:cNvSpPr>
          <p:nvPr>
            <p:ph type="body" idx="1"/>
          </p:nvPr>
        </p:nvSpPr>
        <p:spPr>
          <a:xfrm>
            <a:off x="6287373" y="1663838"/>
            <a:ext cx="2693010" cy="1305000"/>
          </a:xfrm>
          <a:prstGeom prst="rect">
            <a:avLst/>
          </a:prstGeom>
        </p:spPr>
        <p:txBody>
          <a:bodyPr spcFirstLastPara="1" wrap="square" lIns="91425" tIns="91425" rIns="91425" bIns="91425" anchor="t" anchorCtr="0">
            <a:noAutofit/>
          </a:bodyPr>
          <a:lstStyle/>
          <a:p>
            <a:pPr marL="228600" indent="-228600">
              <a:buFont typeface="Wingdings" panose="05000000000000000000" pitchFamily="2" charset="2"/>
              <a:buChar char="Ø"/>
            </a:pPr>
            <a:r>
              <a:rPr lang="es-ES" sz="1200" b="0" i="0" dirty="0">
                <a:solidFill>
                  <a:schemeClr val="bg1"/>
                </a:solidFill>
                <a:effectLst/>
                <a:latin typeface="Segoe UI" panose="020B0502040204020203" pitchFamily="34" charset="0"/>
              </a:rPr>
              <a:t>Se propusieron varios escenarios con 1500 generaciones, las cuales requerían mayor capacidad de cómputo y el entorno de Google </a:t>
            </a:r>
            <a:r>
              <a:rPr lang="es-ES" sz="1200" b="0" i="0" err="1">
                <a:solidFill>
                  <a:schemeClr val="bg1"/>
                </a:solidFill>
                <a:effectLst/>
                <a:latin typeface="Segoe UI" panose="020B0502040204020203" pitchFamily="34" charset="0"/>
              </a:rPr>
              <a:t>Colab</a:t>
            </a:r>
            <a:r>
              <a:rPr lang="es-ES" sz="1200" b="0" i="0" dirty="0">
                <a:solidFill>
                  <a:schemeClr val="bg1"/>
                </a:solidFill>
                <a:effectLst/>
                <a:latin typeface="Segoe UI" panose="020B0502040204020203" pitchFamily="34" charset="0"/>
              </a:rPr>
              <a:t> en GPU colapsaba.</a:t>
            </a:r>
          </a:p>
          <a:p>
            <a:pPr marL="228600" lvl="0" indent="-228600">
              <a:buFont typeface="Wingdings" panose="05000000000000000000" pitchFamily="2" charset="2"/>
              <a:buChar char="Ø"/>
            </a:pPr>
            <a:endParaRPr lang="es-CO" sz="1200" dirty="0">
              <a:solidFill>
                <a:schemeClr val="bg1"/>
              </a:solidFill>
            </a:endParaRPr>
          </a:p>
        </p:txBody>
      </p:sp>
      <p:sp>
        <p:nvSpPr>
          <p:cNvPr id="26" name="Shape 268"/>
          <p:cNvSpPr txBox="1">
            <a:spLocks noGrp="1"/>
          </p:cNvSpPr>
          <p:nvPr>
            <p:ph type="body" idx="1"/>
          </p:nvPr>
        </p:nvSpPr>
        <p:spPr>
          <a:xfrm>
            <a:off x="6266723" y="2980775"/>
            <a:ext cx="2693010" cy="13050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Ø"/>
            </a:pPr>
            <a:r>
              <a:rPr lang="es-ES" sz="1200" b="0" i="0" dirty="0">
                <a:solidFill>
                  <a:schemeClr val="bg1"/>
                </a:solidFill>
                <a:effectLst/>
                <a:latin typeface="Segoe UI" panose="020B0502040204020203" pitchFamily="34" charset="0"/>
              </a:rPr>
              <a:t>Al aumentar el número de generaciones para cada uno de los experimentos, no necesariamente representa una mejora del MAE. </a:t>
            </a:r>
          </a:p>
          <a:p>
            <a:pPr marL="285750" indent="-285750">
              <a:buFont typeface="Wingdings" panose="05000000000000000000" pitchFamily="2" charset="2"/>
              <a:buChar char="Ø"/>
            </a:pPr>
            <a:endParaRPr lang="es-CO" sz="1200" dirty="0">
              <a:solidFill>
                <a:schemeClr val="bg1"/>
              </a:solidFill>
            </a:endParaRPr>
          </a:p>
        </p:txBody>
      </p:sp>
      <p:sp>
        <p:nvSpPr>
          <p:cNvPr id="27" name="Shape 266">
            <a:extLst>
              <a:ext uri="{FF2B5EF4-FFF2-40B4-BE49-F238E27FC236}">
                <a16:creationId xmlns:a16="http://schemas.microsoft.com/office/drawing/2014/main" id="{5684D63A-8205-4271-ACBA-5FFC39846ABC}"/>
              </a:ext>
            </a:extLst>
          </p:cNvPr>
          <p:cNvSpPr txBox="1">
            <a:spLocks/>
          </p:cNvSpPr>
          <p:nvPr/>
        </p:nvSpPr>
        <p:spPr>
          <a:xfrm>
            <a:off x="3128413" y="1425029"/>
            <a:ext cx="3033414" cy="1871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294667"/>
              </a:buClr>
              <a:buSzPts val="1400"/>
              <a:buFont typeface="Open Sans"/>
              <a:buChar char="▫"/>
              <a:defRPr sz="1400" b="0" i="0" u="none" strike="noStrike" cap="none">
                <a:solidFill>
                  <a:srgbClr val="294667"/>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buFont typeface="Open Sans"/>
              <a:buNone/>
            </a:pPr>
            <a:r>
              <a:rPr lang="es-ES">
                <a:effectLst/>
                <a:latin typeface="Times New Roman" panose="02020603050405020304" pitchFamily="18" charset="0"/>
                <a:ea typeface="Times New Roman" panose="02020603050405020304" pitchFamily="18" charset="0"/>
              </a:rPr>
              <a:t>Los </a:t>
            </a:r>
            <a:r>
              <a:rPr lang="es-ES" b="1">
                <a:effectLst/>
                <a:latin typeface="Times New Roman" panose="02020603050405020304" pitchFamily="18" charset="0"/>
                <a:ea typeface="Times New Roman" panose="02020603050405020304" pitchFamily="18" charset="0"/>
              </a:rPr>
              <a:t>AG</a:t>
            </a:r>
            <a:r>
              <a:rPr lang="es-ES">
                <a:effectLst/>
                <a:latin typeface="Times New Roman" panose="02020603050405020304" pitchFamily="18" charset="0"/>
                <a:ea typeface="Times New Roman" panose="02020603050405020304" pitchFamily="18" charset="0"/>
              </a:rPr>
              <a:t> tienen varios parámetros que pueden ser ajustados aumentando el performance del modelo, sin embargo, es por ello por lo que requieren altos recursos computacionales, por las iteraciones que hace durante su proceso. </a:t>
            </a:r>
            <a:endParaRPr lang="es-ES" sz="900"/>
          </a:p>
        </p:txBody>
      </p:sp>
    </p:spTree>
    <p:extLst>
      <p:ext uri="{BB962C8B-B14F-4D97-AF65-F5344CB8AC3E}">
        <p14:creationId xmlns:p14="http://schemas.microsoft.com/office/powerpoint/2010/main" val="123516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a:t>Referencias</a:t>
            </a:r>
            <a:endParaRPr sz="2000"/>
          </a:p>
        </p:txBody>
      </p:sp>
      <p:sp>
        <p:nvSpPr>
          <p:cNvPr id="327" name="Shape 327"/>
          <p:cNvSpPr txBox="1">
            <a:spLocks noGrp="1"/>
          </p:cNvSpPr>
          <p:nvPr>
            <p:ph type="body" idx="4294967295"/>
          </p:nvPr>
        </p:nvSpPr>
        <p:spPr>
          <a:xfrm>
            <a:off x="2998470" y="-78085"/>
            <a:ext cx="5974080" cy="4819630"/>
          </a:xfrm>
          <a:prstGeom prst="rect">
            <a:avLst/>
          </a:prstGeom>
        </p:spPr>
        <p:txBody>
          <a:bodyPr spcFirstLastPara="1" wrap="square" lIns="91425" tIns="91425" rIns="91425" bIns="91425" anchor="t" anchorCtr="0">
            <a:noAutofit/>
          </a:bodyPr>
          <a:lstStyle/>
          <a:p>
            <a:r>
              <a:rPr lang="es-ES" sz="1000">
                <a:solidFill>
                  <a:schemeClr val="bg1"/>
                </a:solidFill>
              </a:rPr>
              <a:t>[1] </a:t>
            </a:r>
            <a:r>
              <a:rPr lang="es-ES" sz="1000" err="1">
                <a:solidFill>
                  <a:schemeClr val="bg1"/>
                </a:solidFill>
              </a:rPr>
              <a:t>Rusell</a:t>
            </a:r>
            <a:r>
              <a:rPr lang="es-ES" sz="1000">
                <a:solidFill>
                  <a:schemeClr val="bg1"/>
                </a:solidFill>
              </a:rPr>
              <a:t> N., Inteligencia Artificial: Un Enfoque Moderno, Prentice Hall, 200</a:t>
            </a:r>
          </a:p>
          <a:p>
            <a:r>
              <a:rPr lang="es-ES" sz="1000">
                <a:solidFill>
                  <a:schemeClr val="bg1"/>
                </a:solidFill>
              </a:rPr>
              <a:t>[2] https://www.kaggle.com/fmena14/crowd-counting</a:t>
            </a:r>
          </a:p>
          <a:p>
            <a:r>
              <a:rPr lang="es-ES" sz="1000">
                <a:solidFill>
                  <a:schemeClr val="bg1"/>
                </a:solidFill>
              </a:rPr>
              <a:t>[3] D. </a:t>
            </a:r>
            <a:r>
              <a:rPr lang="es-ES" sz="1000" err="1">
                <a:solidFill>
                  <a:schemeClr val="bg1"/>
                </a:solidFill>
              </a:rPr>
              <a:t>Dumitrescu</a:t>
            </a:r>
            <a:r>
              <a:rPr lang="es-ES" sz="1000">
                <a:solidFill>
                  <a:schemeClr val="bg1"/>
                </a:solidFill>
              </a:rPr>
              <a:t>, Beatrice </a:t>
            </a:r>
            <a:r>
              <a:rPr lang="es-ES" sz="1000" err="1">
                <a:solidFill>
                  <a:schemeClr val="bg1"/>
                </a:solidFill>
              </a:rPr>
              <a:t>Lazzerini</a:t>
            </a:r>
            <a:r>
              <a:rPr lang="es-ES" sz="1000">
                <a:solidFill>
                  <a:schemeClr val="bg1"/>
                </a:solidFill>
              </a:rPr>
              <a:t>, </a:t>
            </a:r>
            <a:r>
              <a:rPr lang="es-ES" sz="1000" err="1">
                <a:solidFill>
                  <a:schemeClr val="bg1"/>
                </a:solidFill>
              </a:rPr>
              <a:t>Lakhmi</a:t>
            </a:r>
            <a:r>
              <a:rPr lang="es-ES" sz="1000">
                <a:solidFill>
                  <a:schemeClr val="bg1"/>
                </a:solidFill>
              </a:rPr>
              <a:t> C. Jain, A. </a:t>
            </a:r>
            <a:r>
              <a:rPr lang="es-ES" sz="1000" err="1">
                <a:solidFill>
                  <a:schemeClr val="bg1"/>
                </a:solidFill>
              </a:rPr>
              <a:t>Dumitrescu</a:t>
            </a:r>
            <a:r>
              <a:rPr lang="es-ES" sz="1000">
                <a:solidFill>
                  <a:schemeClr val="bg1"/>
                </a:solidFill>
              </a:rPr>
              <a:t>, </a:t>
            </a:r>
            <a:r>
              <a:rPr lang="es-ES" sz="1000" err="1">
                <a:solidFill>
                  <a:schemeClr val="bg1"/>
                </a:solidFill>
              </a:rPr>
              <a:t>Evolutionary</a:t>
            </a:r>
            <a:r>
              <a:rPr lang="es-ES" sz="1000">
                <a:solidFill>
                  <a:schemeClr val="bg1"/>
                </a:solidFill>
              </a:rPr>
              <a:t> </a:t>
            </a:r>
            <a:r>
              <a:rPr lang="es-ES" sz="1000" err="1">
                <a:solidFill>
                  <a:schemeClr val="bg1"/>
                </a:solidFill>
              </a:rPr>
              <a:t>Computation</a:t>
            </a:r>
            <a:r>
              <a:rPr lang="es-ES" sz="1000">
                <a:solidFill>
                  <a:schemeClr val="bg1"/>
                </a:solidFill>
              </a:rPr>
              <a:t>, CRC </a:t>
            </a:r>
            <a:r>
              <a:rPr lang="es-ES" sz="1000" err="1">
                <a:solidFill>
                  <a:schemeClr val="bg1"/>
                </a:solidFill>
              </a:rPr>
              <a:t>Press</a:t>
            </a:r>
            <a:r>
              <a:rPr lang="es-ES" sz="1000">
                <a:solidFill>
                  <a:schemeClr val="bg1"/>
                </a:solidFill>
              </a:rPr>
              <a:t>, 2000. ISBN	1482273969, 9781482273960</a:t>
            </a:r>
          </a:p>
          <a:p>
            <a:r>
              <a:rPr lang="es-ES" sz="1000">
                <a:solidFill>
                  <a:schemeClr val="bg1"/>
                </a:solidFill>
              </a:rPr>
              <a:t>[4] </a:t>
            </a:r>
            <a:r>
              <a:rPr lang="es-ES" sz="1000" err="1">
                <a:solidFill>
                  <a:schemeClr val="bg1"/>
                </a:solidFill>
              </a:rPr>
              <a:t>S.N.Sivanandam</a:t>
            </a:r>
            <a:r>
              <a:rPr lang="es-ES" sz="1000">
                <a:solidFill>
                  <a:schemeClr val="bg1"/>
                </a:solidFill>
              </a:rPr>
              <a:t>, </a:t>
            </a:r>
            <a:r>
              <a:rPr lang="es-ES" sz="1000" err="1">
                <a:solidFill>
                  <a:schemeClr val="bg1"/>
                </a:solidFill>
              </a:rPr>
              <a:t>S.N.Deepa</a:t>
            </a:r>
            <a:r>
              <a:rPr lang="es-ES" sz="1000">
                <a:solidFill>
                  <a:schemeClr val="bg1"/>
                </a:solidFill>
              </a:rPr>
              <a:t>, </a:t>
            </a:r>
            <a:r>
              <a:rPr lang="es-ES" sz="1000" err="1">
                <a:solidFill>
                  <a:schemeClr val="bg1"/>
                </a:solidFill>
              </a:rPr>
              <a:t>Introduction</a:t>
            </a:r>
            <a:r>
              <a:rPr lang="es-ES" sz="1000">
                <a:solidFill>
                  <a:schemeClr val="bg1"/>
                </a:solidFill>
              </a:rPr>
              <a:t> </a:t>
            </a:r>
            <a:r>
              <a:rPr lang="es-ES" sz="1000" err="1">
                <a:solidFill>
                  <a:schemeClr val="bg1"/>
                </a:solidFill>
              </a:rPr>
              <a:t>to</a:t>
            </a:r>
            <a:r>
              <a:rPr lang="es-ES" sz="1000">
                <a:solidFill>
                  <a:schemeClr val="bg1"/>
                </a:solidFill>
              </a:rPr>
              <a:t> </a:t>
            </a:r>
            <a:r>
              <a:rPr lang="es-ES" sz="1000" err="1">
                <a:solidFill>
                  <a:schemeClr val="bg1"/>
                </a:solidFill>
              </a:rPr>
              <a:t>Genetic</a:t>
            </a:r>
            <a:r>
              <a:rPr lang="es-ES" sz="1000">
                <a:solidFill>
                  <a:schemeClr val="bg1"/>
                </a:solidFill>
              </a:rPr>
              <a:t> </a:t>
            </a:r>
            <a:r>
              <a:rPr lang="es-ES" sz="1000" err="1">
                <a:solidFill>
                  <a:schemeClr val="bg1"/>
                </a:solidFill>
              </a:rPr>
              <a:t>Algorithms</a:t>
            </a:r>
            <a:r>
              <a:rPr lang="es-ES" sz="1000">
                <a:solidFill>
                  <a:schemeClr val="bg1"/>
                </a:solidFill>
              </a:rPr>
              <a:t>, Springer-</a:t>
            </a:r>
            <a:r>
              <a:rPr lang="es-ES" sz="1000" err="1">
                <a:solidFill>
                  <a:schemeClr val="bg1"/>
                </a:solidFill>
              </a:rPr>
              <a:t>Verlag</a:t>
            </a:r>
            <a:r>
              <a:rPr lang="es-ES" sz="1000">
                <a:solidFill>
                  <a:schemeClr val="bg1"/>
                </a:solidFill>
              </a:rPr>
              <a:t> </a:t>
            </a:r>
            <a:r>
              <a:rPr lang="es-ES" sz="1000" err="1">
                <a:solidFill>
                  <a:schemeClr val="bg1"/>
                </a:solidFill>
              </a:rPr>
              <a:t>Berlin</a:t>
            </a:r>
            <a:r>
              <a:rPr lang="es-ES" sz="1000">
                <a:solidFill>
                  <a:schemeClr val="bg1"/>
                </a:solidFill>
              </a:rPr>
              <a:t> Heidelberg 2008</a:t>
            </a:r>
          </a:p>
          <a:p>
            <a:r>
              <a:rPr lang="es-ES" sz="1000">
                <a:solidFill>
                  <a:schemeClr val="bg1"/>
                </a:solidFill>
              </a:rPr>
              <a:t>[5] </a:t>
            </a:r>
            <a:r>
              <a:rPr lang="es-ES" sz="1000" err="1">
                <a:solidFill>
                  <a:schemeClr val="bg1"/>
                </a:solidFill>
              </a:rPr>
              <a:t>Zhihua</a:t>
            </a:r>
            <a:r>
              <a:rPr lang="es-ES" sz="1000">
                <a:solidFill>
                  <a:schemeClr val="bg1"/>
                </a:solidFill>
              </a:rPr>
              <a:t> Chen, </a:t>
            </a:r>
            <a:r>
              <a:rPr lang="es-ES" sz="1000" err="1">
                <a:solidFill>
                  <a:schemeClr val="bg1"/>
                </a:solidFill>
              </a:rPr>
              <a:t>An</a:t>
            </a:r>
            <a:r>
              <a:rPr lang="es-ES" sz="1000">
                <a:solidFill>
                  <a:schemeClr val="bg1"/>
                </a:solidFill>
              </a:rPr>
              <a:t> Huang, </a:t>
            </a:r>
            <a:r>
              <a:rPr lang="es-ES" sz="1000" err="1">
                <a:solidFill>
                  <a:schemeClr val="bg1"/>
                </a:solidFill>
              </a:rPr>
              <a:t>Xiaoli</a:t>
            </a:r>
            <a:r>
              <a:rPr lang="es-ES" sz="1000">
                <a:solidFill>
                  <a:schemeClr val="bg1"/>
                </a:solidFill>
              </a:rPr>
              <a:t> </a:t>
            </a:r>
            <a:r>
              <a:rPr lang="es-ES" sz="1000" err="1">
                <a:solidFill>
                  <a:schemeClr val="bg1"/>
                </a:solidFill>
              </a:rPr>
              <a:t>Qiang</a:t>
            </a:r>
            <a:r>
              <a:rPr lang="es-ES" sz="1000">
                <a:solidFill>
                  <a:schemeClr val="bg1"/>
                </a:solidFill>
              </a:rPr>
              <a:t>, </a:t>
            </a:r>
            <a:r>
              <a:rPr lang="es-ES" sz="1000" err="1">
                <a:solidFill>
                  <a:schemeClr val="bg1"/>
                </a:solidFill>
              </a:rPr>
              <a:t>Improved</a:t>
            </a:r>
            <a:r>
              <a:rPr lang="es-ES" sz="1000">
                <a:solidFill>
                  <a:schemeClr val="bg1"/>
                </a:solidFill>
              </a:rPr>
              <a:t> neural </a:t>
            </a:r>
            <a:r>
              <a:rPr lang="es-ES" sz="1000" err="1">
                <a:solidFill>
                  <a:schemeClr val="bg1"/>
                </a:solidFill>
              </a:rPr>
              <a:t>networks</a:t>
            </a:r>
            <a:r>
              <a:rPr lang="es-ES" sz="1000">
                <a:solidFill>
                  <a:schemeClr val="bg1"/>
                </a:solidFill>
              </a:rPr>
              <a:t> </a:t>
            </a:r>
            <a:r>
              <a:rPr lang="es-ES" sz="1000" err="1">
                <a:solidFill>
                  <a:schemeClr val="bg1"/>
                </a:solidFill>
              </a:rPr>
              <a:t>based</a:t>
            </a:r>
            <a:r>
              <a:rPr lang="es-ES" sz="1000">
                <a:solidFill>
                  <a:schemeClr val="bg1"/>
                </a:solidFill>
              </a:rPr>
              <a:t> </a:t>
            </a:r>
            <a:r>
              <a:rPr lang="es-ES" sz="1000" err="1">
                <a:solidFill>
                  <a:schemeClr val="bg1"/>
                </a:solidFill>
              </a:rPr>
              <a:t>on</a:t>
            </a:r>
            <a:r>
              <a:rPr lang="es-ES" sz="1000">
                <a:solidFill>
                  <a:schemeClr val="bg1"/>
                </a:solidFill>
              </a:rPr>
              <a:t> </a:t>
            </a:r>
            <a:r>
              <a:rPr lang="es-ES" sz="1000" err="1">
                <a:solidFill>
                  <a:schemeClr val="bg1"/>
                </a:solidFill>
              </a:rPr>
              <a:t>genet-ic</a:t>
            </a:r>
            <a:r>
              <a:rPr lang="es-ES" sz="1000">
                <a:solidFill>
                  <a:schemeClr val="bg1"/>
                </a:solidFill>
              </a:rPr>
              <a:t> </a:t>
            </a:r>
            <a:r>
              <a:rPr lang="es-ES" sz="1000" err="1">
                <a:solidFill>
                  <a:schemeClr val="bg1"/>
                </a:solidFill>
              </a:rPr>
              <a:t>algorithm</a:t>
            </a:r>
            <a:r>
              <a:rPr lang="es-ES" sz="1000">
                <a:solidFill>
                  <a:schemeClr val="bg1"/>
                </a:solidFill>
              </a:rPr>
              <a:t> </a:t>
            </a:r>
            <a:r>
              <a:rPr lang="es-ES" sz="1000" err="1">
                <a:solidFill>
                  <a:schemeClr val="bg1"/>
                </a:solidFill>
              </a:rPr>
              <a:t>for</a:t>
            </a:r>
            <a:r>
              <a:rPr lang="es-ES" sz="1000">
                <a:solidFill>
                  <a:schemeClr val="bg1"/>
                </a:solidFill>
              </a:rPr>
              <a:t> pulse </a:t>
            </a:r>
            <a:r>
              <a:rPr lang="es-ES" sz="1000" err="1">
                <a:solidFill>
                  <a:schemeClr val="bg1"/>
                </a:solidFill>
              </a:rPr>
              <a:t>recognition</a:t>
            </a:r>
            <a:r>
              <a:rPr lang="es-ES" sz="1000">
                <a:solidFill>
                  <a:schemeClr val="bg1"/>
                </a:solidFill>
              </a:rPr>
              <a:t>, </a:t>
            </a:r>
            <a:r>
              <a:rPr lang="es-ES" sz="1000" err="1">
                <a:solidFill>
                  <a:schemeClr val="bg1"/>
                </a:solidFill>
              </a:rPr>
              <a:t>Computational</a:t>
            </a:r>
            <a:r>
              <a:rPr lang="es-ES" sz="1000">
                <a:solidFill>
                  <a:schemeClr val="bg1"/>
                </a:solidFill>
              </a:rPr>
              <a:t> </a:t>
            </a:r>
            <a:r>
              <a:rPr lang="es-ES" sz="1000" err="1">
                <a:solidFill>
                  <a:schemeClr val="bg1"/>
                </a:solidFill>
              </a:rPr>
              <a:t>Biology</a:t>
            </a:r>
            <a:r>
              <a:rPr lang="es-ES" sz="1000">
                <a:solidFill>
                  <a:schemeClr val="bg1"/>
                </a:solidFill>
              </a:rPr>
              <a:t> and </a:t>
            </a:r>
            <a:r>
              <a:rPr lang="es-ES" sz="1000" err="1">
                <a:solidFill>
                  <a:schemeClr val="bg1"/>
                </a:solidFill>
              </a:rPr>
              <a:t>Chemistry</a:t>
            </a:r>
            <a:r>
              <a:rPr lang="es-ES" sz="1000">
                <a:solidFill>
                  <a:schemeClr val="bg1"/>
                </a:solidFill>
              </a:rPr>
              <a:t>, </a:t>
            </a:r>
            <a:r>
              <a:rPr lang="es-ES" sz="1000" err="1">
                <a:solidFill>
                  <a:schemeClr val="bg1"/>
                </a:solidFill>
              </a:rPr>
              <a:t>Volume</a:t>
            </a:r>
            <a:r>
              <a:rPr lang="es-ES" sz="1000">
                <a:solidFill>
                  <a:schemeClr val="bg1"/>
                </a:solidFill>
              </a:rPr>
              <a:t> 88, 2020, 107315, ISSN 1476-9271, https://doi.org/10.1016/j.compbiolchem.2020.107315.</a:t>
            </a:r>
          </a:p>
          <a:p>
            <a:r>
              <a:rPr lang="es-ES" sz="1000">
                <a:solidFill>
                  <a:schemeClr val="bg1"/>
                </a:solidFill>
              </a:rPr>
              <a:t>[6] </a:t>
            </a:r>
            <a:r>
              <a:rPr lang="es-ES" sz="1000" err="1">
                <a:solidFill>
                  <a:schemeClr val="bg1"/>
                </a:solidFill>
              </a:rPr>
              <a:t>Ding</a:t>
            </a:r>
            <a:r>
              <a:rPr lang="es-ES" sz="1000">
                <a:solidFill>
                  <a:schemeClr val="bg1"/>
                </a:solidFill>
              </a:rPr>
              <a:t>, S., Su, C. &amp; </a:t>
            </a:r>
            <a:r>
              <a:rPr lang="es-ES" sz="1000" err="1">
                <a:solidFill>
                  <a:schemeClr val="bg1"/>
                </a:solidFill>
              </a:rPr>
              <a:t>Yu</a:t>
            </a:r>
            <a:r>
              <a:rPr lang="es-ES" sz="1000">
                <a:solidFill>
                  <a:schemeClr val="bg1"/>
                </a:solidFill>
              </a:rPr>
              <a:t>, J. </a:t>
            </a:r>
            <a:r>
              <a:rPr lang="es-ES" sz="1000" err="1">
                <a:solidFill>
                  <a:schemeClr val="bg1"/>
                </a:solidFill>
              </a:rPr>
              <a:t>An</a:t>
            </a:r>
            <a:r>
              <a:rPr lang="es-ES" sz="1000">
                <a:solidFill>
                  <a:schemeClr val="bg1"/>
                </a:solidFill>
              </a:rPr>
              <a:t> </a:t>
            </a:r>
            <a:r>
              <a:rPr lang="es-ES" sz="1000" err="1">
                <a:solidFill>
                  <a:schemeClr val="bg1"/>
                </a:solidFill>
              </a:rPr>
              <a:t>optimizing</a:t>
            </a:r>
            <a:r>
              <a:rPr lang="es-ES" sz="1000">
                <a:solidFill>
                  <a:schemeClr val="bg1"/>
                </a:solidFill>
              </a:rPr>
              <a:t> BP neural </a:t>
            </a:r>
            <a:r>
              <a:rPr lang="es-ES" sz="1000" err="1">
                <a:solidFill>
                  <a:schemeClr val="bg1"/>
                </a:solidFill>
              </a:rPr>
              <a:t>network</a:t>
            </a:r>
            <a:r>
              <a:rPr lang="es-ES" sz="1000">
                <a:solidFill>
                  <a:schemeClr val="bg1"/>
                </a:solidFill>
              </a:rPr>
              <a:t> </a:t>
            </a:r>
            <a:r>
              <a:rPr lang="es-ES" sz="1000" err="1">
                <a:solidFill>
                  <a:schemeClr val="bg1"/>
                </a:solidFill>
              </a:rPr>
              <a:t>algorithm</a:t>
            </a:r>
            <a:r>
              <a:rPr lang="es-ES" sz="1000">
                <a:solidFill>
                  <a:schemeClr val="bg1"/>
                </a:solidFill>
              </a:rPr>
              <a:t> </a:t>
            </a:r>
            <a:r>
              <a:rPr lang="es-ES" sz="1000" err="1">
                <a:solidFill>
                  <a:schemeClr val="bg1"/>
                </a:solidFill>
              </a:rPr>
              <a:t>based</a:t>
            </a:r>
            <a:r>
              <a:rPr lang="es-ES" sz="1000">
                <a:solidFill>
                  <a:schemeClr val="bg1"/>
                </a:solidFill>
              </a:rPr>
              <a:t> </a:t>
            </a:r>
            <a:r>
              <a:rPr lang="es-ES" sz="1000" err="1">
                <a:solidFill>
                  <a:schemeClr val="bg1"/>
                </a:solidFill>
              </a:rPr>
              <a:t>on</a:t>
            </a:r>
            <a:r>
              <a:rPr lang="es-ES" sz="1000">
                <a:solidFill>
                  <a:schemeClr val="bg1"/>
                </a:solidFill>
              </a:rPr>
              <a:t> </a:t>
            </a:r>
            <a:r>
              <a:rPr lang="es-ES" sz="1000" err="1">
                <a:solidFill>
                  <a:schemeClr val="bg1"/>
                </a:solidFill>
              </a:rPr>
              <a:t>genetic</a:t>
            </a:r>
            <a:r>
              <a:rPr lang="es-ES" sz="1000">
                <a:solidFill>
                  <a:schemeClr val="bg1"/>
                </a:solidFill>
              </a:rPr>
              <a:t> </a:t>
            </a:r>
            <a:r>
              <a:rPr lang="es-ES" sz="1000" err="1">
                <a:solidFill>
                  <a:schemeClr val="bg1"/>
                </a:solidFill>
              </a:rPr>
              <a:t>algorithm</a:t>
            </a:r>
            <a:r>
              <a:rPr lang="es-ES" sz="1000">
                <a:solidFill>
                  <a:schemeClr val="bg1"/>
                </a:solidFill>
              </a:rPr>
              <a:t>. </a:t>
            </a:r>
            <a:r>
              <a:rPr lang="es-ES" sz="1000" err="1">
                <a:solidFill>
                  <a:schemeClr val="bg1"/>
                </a:solidFill>
              </a:rPr>
              <a:t>Artif</a:t>
            </a:r>
            <a:r>
              <a:rPr lang="es-ES" sz="1000">
                <a:solidFill>
                  <a:schemeClr val="bg1"/>
                </a:solidFill>
              </a:rPr>
              <a:t> </a:t>
            </a:r>
            <a:r>
              <a:rPr lang="es-ES" sz="1000" err="1">
                <a:solidFill>
                  <a:schemeClr val="bg1"/>
                </a:solidFill>
              </a:rPr>
              <a:t>Intell</a:t>
            </a:r>
            <a:r>
              <a:rPr lang="es-ES" sz="1000">
                <a:solidFill>
                  <a:schemeClr val="bg1"/>
                </a:solidFill>
              </a:rPr>
              <a:t> </a:t>
            </a:r>
            <a:r>
              <a:rPr lang="es-ES" sz="1000" err="1">
                <a:solidFill>
                  <a:schemeClr val="bg1"/>
                </a:solidFill>
              </a:rPr>
              <a:t>Rev</a:t>
            </a:r>
            <a:r>
              <a:rPr lang="es-ES" sz="1000">
                <a:solidFill>
                  <a:schemeClr val="bg1"/>
                </a:solidFill>
              </a:rPr>
              <a:t> 36, 153–162 (2011). https://doi.org/10.1007/s10462-011-9208-z </a:t>
            </a:r>
          </a:p>
          <a:p>
            <a:r>
              <a:rPr lang="es-ES" sz="1000">
                <a:solidFill>
                  <a:schemeClr val="bg1"/>
                </a:solidFill>
              </a:rPr>
              <a:t>[7] David </a:t>
            </a:r>
            <a:r>
              <a:rPr lang="es-ES" sz="1000" err="1">
                <a:solidFill>
                  <a:schemeClr val="bg1"/>
                </a:solidFill>
              </a:rPr>
              <a:t>Tian</a:t>
            </a:r>
            <a:r>
              <a:rPr lang="es-ES" sz="1000">
                <a:solidFill>
                  <a:schemeClr val="bg1"/>
                </a:solidFill>
              </a:rPr>
              <a:t>, </a:t>
            </a:r>
            <a:r>
              <a:rPr lang="es-ES" sz="1000" err="1">
                <a:solidFill>
                  <a:schemeClr val="bg1"/>
                </a:solidFill>
              </a:rPr>
              <a:t>Jiamei</a:t>
            </a:r>
            <a:r>
              <a:rPr lang="es-ES" sz="1000">
                <a:solidFill>
                  <a:schemeClr val="bg1"/>
                </a:solidFill>
              </a:rPr>
              <a:t> Deng, </a:t>
            </a:r>
            <a:r>
              <a:rPr lang="es-ES" sz="1000" err="1">
                <a:solidFill>
                  <a:schemeClr val="bg1"/>
                </a:solidFill>
              </a:rPr>
              <a:t>Gopika</a:t>
            </a:r>
            <a:r>
              <a:rPr lang="es-ES" sz="1000">
                <a:solidFill>
                  <a:schemeClr val="bg1"/>
                </a:solidFill>
              </a:rPr>
              <a:t> </a:t>
            </a:r>
            <a:r>
              <a:rPr lang="es-ES" sz="1000" err="1">
                <a:solidFill>
                  <a:schemeClr val="bg1"/>
                </a:solidFill>
              </a:rPr>
              <a:t>Vinod</a:t>
            </a:r>
            <a:r>
              <a:rPr lang="es-ES" sz="1000">
                <a:solidFill>
                  <a:schemeClr val="bg1"/>
                </a:solidFill>
              </a:rPr>
              <a:t>, T.V. </a:t>
            </a:r>
            <a:r>
              <a:rPr lang="es-ES" sz="1000" err="1">
                <a:solidFill>
                  <a:schemeClr val="bg1"/>
                </a:solidFill>
              </a:rPr>
              <a:t>Santhosh</a:t>
            </a:r>
            <a:r>
              <a:rPr lang="es-ES" sz="1000">
                <a:solidFill>
                  <a:schemeClr val="bg1"/>
                </a:solidFill>
              </a:rPr>
              <a:t>, </a:t>
            </a:r>
            <a:r>
              <a:rPr lang="es-ES" sz="1000" err="1">
                <a:solidFill>
                  <a:schemeClr val="bg1"/>
                </a:solidFill>
              </a:rPr>
              <a:t>Hissam</a:t>
            </a:r>
            <a:r>
              <a:rPr lang="es-ES" sz="1000">
                <a:solidFill>
                  <a:schemeClr val="bg1"/>
                </a:solidFill>
              </a:rPr>
              <a:t> Tawfik, A con-</a:t>
            </a:r>
            <a:r>
              <a:rPr lang="es-ES" sz="1000" err="1">
                <a:solidFill>
                  <a:schemeClr val="bg1"/>
                </a:solidFill>
              </a:rPr>
              <a:t>straint</a:t>
            </a:r>
            <a:r>
              <a:rPr lang="es-ES" sz="1000">
                <a:solidFill>
                  <a:schemeClr val="bg1"/>
                </a:solidFill>
              </a:rPr>
              <a:t>-</a:t>
            </a:r>
            <a:r>
              <a:rPr lang="es-ES" sz="1000" err="1">
                <a:solidFill>
                  <a:schemeClr val="bg1"/>
                </a:solidFill>
              </a:rPr>
              <a:t>based</a:t>
            </a:r>
            <a:r>
              <a:rPr lang="es-ES" sz="1000">
                <a:solidFill>
                  <a:schemeClr val="bg1"/>
                </a:solidFill>
              </a:rPr>
              <a:t> </a:t>
            </a:r>
            <a:r>
              <a:rPr lang="es-ES" sz="1000" err="1">
                <a:solidFill>
                  <a:schemeClr val="bg1"/>
                </a:solidFill>
              </a:rPr>
              <a:t>genetic</a:t>
            </a:r>
            <a:r>
              <a:rPr lang="es-ES" sz="1000">
                <a:solidFill>
                  <a:schemeClr val="bg1"/>
                </a:solidFill>
              </a:rPr>
              <a:t> </a:t>
            </a:r>
            <a:r>
              <a:rPr lang="es-ES" sz="1000" err="1">
                <a:solidFill>
                  <a:schemeClr val="bg1"/>
                </a:solidFill>
              </a:rPr>
              <a:t>algorithm</a:t>
            </a:r>
            <a:r>
              <a:rPr lang="es-ES" sz="1000">
                <a:solidFill>
                  <a:schemeClr val="bg1"/>
                </a:solidFill>
              </a:rPr>
              <a:t> </a:t>
            </a:r>
            <a:r>
              <a:rPr lang="es-ES" sz="1000" err="1">
                <a:solidFill>
                  <a:schemeClr val="bg1"/>
                </a:solidFill>
              </a:rPr>
              <a:t>for</a:t>
            </a:r>
            <a:r>
              <a:rPr lang="es-ES" sz="1000">
                <a:solidFill>
                  <a:schemeClr val="bg1"/>
                </a:solidFill>
              </a:rPr>
              <a:t> </a:t>
            </a:r>
            <a:r>
              <a:rPr lang="es-ES" sz="1000" err="1">
                <a:solidFill>
                  <a:schemeClr val="bg1"/>
                </a:solidFill>
              </a:rPr>
              <a:t>optimizing</a:t>
            </a:r>
            <a:r>
              <a:rPr lang="es-ES" sz="1000">
                <a:solidFill>
                  <a:schemeClr val="bg1"/>
                </a:solidFill>
              </a:rPr>
              <a:t> neural </a:t>
            </a:r>
            <a:r>
              <a:rPr lang="es-ES" sz="1000" err="1">
                <a:solidFill>
                  <a:schemeClr val="bg1"/>
                </a:solidFill>
              </a:rPr>
              <a:t>network</a:t>
            </a:r>
            <a:r>
              <a:rPr lang="es-ES" sz="1000">
                <a:solidFill>
                  <a:schemeClr val="bg1"/>
                </a:solidFill>
              </a:rPr>
              <a:t> </a:t>
            </a:r>
            <a:r>
              <a:rPr lang="es-ES" sz="1000" err="1">
                <a:solidFill>
                  <a:schemeClr val="bg1"/>
                </a:solidFill>
              </a:rPr>
              <a:t>architectures</a:t>
            </a:r>
            <a:r>
              <a:rPr lang="es-ES" sz="1000">
                <a:solidFill>
                  <a:schemeClr val="bg1"/>
                </a:solidFill>
              </a:rPr>
              <a:t> </a:t>
            </a:r>
            <a:r>
              <a:rPr lang="es-ES" sz="1000" err="1">
                <a:solidFill>
                  <a:schemeClr val="bg1"/>
                </a:solidFill>
              </a:rPr>
              <a:t>for</a:t>
            </a:r>
            <a:r>
              <a:rPr lang="es-ES" sz="1000">
                <a:solidFill>
                  <a:schemeClr val="bg1"/>
                </a:solidFill>
              </a:rPr>
              <a:t> </a:t>
            </a:r>
            <a:r>
              <a:rPr lang="es-ES" sz="1000" err="1">
                <a:solidFill>
                  <a:schemeClr val="bg1"/>
                </a:solidFill>
              </a:rPr>
              <a:t>detec-tion</a:t>
            </a:r>
            <a:r>
              <a:rPr lang="es-ES" sz="1000">
                <a:solidFill>
                  <a:schemeClr val="bg1"/>
                </a:solidFill>
              </a:rPr>
              <a:t> </a:t>
            </a:r>
            <a:r>
              <a:rPr lang="es-ES" sz="1000" err="1">
                <a:solidFill>
                  <a:schemeClr val="bg1"/>
                </a:solidFill>
              </a:rPr>
              <a:t>of</a:t>
            </a:r>
            <a:r>
              <a:rPr lang="es-ES" sz="1000">
                <a:solidFill>
                  <a:schemeClr val="bg1"/>
                </a:solidFill>
              </a:rPr>
              <a:t> </a:t>
            </a:r>
            <a:r>
              <a:rPr lang="es-ES" sz="1000" err="1">
                <a:solidFill>
                  <a:schemeClr val="bg1"/>
                </a:solidFill>
              </a:rPr>
              <a:t>loss</a:t>
            </a:r>
            <a:r>
              <a:rPr lang="es-ES" sz="1000">
                <a:solidFill>
                  <a:schemeClr val="bg1"/>
                </a:solidFill>
              </a:rPr>
              <a:t> </a:t>
            </a:r>
            <a:r>
              <a:rPr lang="es-ES" sz="1000" err="1">
                <a:solidFill>
                  <a:schemeClr val="bg1"/>
                </a:solidFill>
              </a:rPr>
              <a:t>of</a:t>
            </a:r>
            <a:r>
              <a:rPr lang="es-ES" sz="1000">
                <a:solidFill>
                  <a:schemeClr val="bg1"/>
                </a:solidFill>
              </a:rPr>
              <a:t> </a:t>
            </a:r>
            <a:r>
              <a:rPr lang="es-ES" sz="1000" err="1">
                <a:solidFill>
                  <a:schemeClr val="bg1"/>
                </a:solidFill>
              </a:rPr>
              <a:t>coolant</a:t>
            </a:r>
            <a:r>
              <a:rPr lang="es-ES" sz="1000">
                <a:solidFill>
                  <a:schemeClr val="bg1"/>
                </a:solidFill>
              </a:rPr>
              <a:t> </a:t>
            </a:r>
            <a:r>
              <a:rPr lang="es-ES" sz="1000" err="1">
                <a:solidFill>
                  <a:schemeClr val="bg1"/>
                </a:solidFill>
              </a:rPr>
              <a:t>accidents</a:t>
            </a:r>
            <a:r>
              <a:rPr lang="es-ES" sz="1000">
                <a:solidFill>
                  <a:schemeClr val="bg1"/>
                </a:solidFill>
              </a:rPr>
              <a:t> </a:t>
            </a:r>
            <a:r>
              <a:rPr lang="es-ES" sz="1000" err="1">
                <a:solidFill>
                  <a:schemeClr val="bg1"/>
                </a:solidFill>
              </a:rPr>
              <a:t>of</a:t>
            </a:r>
            <a:r>
              <a:rPr lang="es-ES" sz="1000">
                <a:solidFill>
                  <a:schemeClr val="bg1"/>
                </a:solidFill>
              </a:rPr>
              <a:t> nuclear </a:t>
            </a:r>
            <a:r>
              <a:rPr lang="es-ES" sz="1000" err="1">
                <a:solidFill>
                  <a:schemeClr val="bg1"/>
                </a:solidFill>
              </a:rPr>
              <a:t>power</a:t>
            </a:r>
            <a:r>
              <a:rPr lang="es-ES" sz="1000">
                <a:solidFill>
                  <a:schemeClr val="bg1"/>
                </a:solidFill>
              </a:rPr>
              <a:t> </a:t>
            </a:r>
            <a:r>
              <a:rPr lang="es-ES" sz="1000" err="1">
                <a:solidFill>
                  <a:schemeClr val="bg1"/>
                </a:solidFill>
              </a:rPr>
              <a:t>plants</a:t>
            </a:r>
            <a:r>
              <a:rPr lang="es-ES" sz="1000">
                <a:solidFill>
                  <a:schemeClr val="bg1"/>
                </a:solidFill>
              </a:rPr>
              <a:t>, </a:t>
            </a:r>
            <a:r>
              <a:rPr lang="es-ES" sz="1000" err="1">
                <a:solidFill>
                  <a:schemeClr val="bg1"/>
                </a:solidFill>
              </a:rPr>
              <a:t>Neurocomputing</a:t>
            </a:r>
            <a:r>
              <a:rPr lang="es-ES" sz="1000">
                <a:solidFill>
                  <a:schemeClr val="bg1"/>
                </a:solidFill>
              </a:rPr>
              <a:t>, </a:t>
            </a:r>
            <a:r>
              <a:rPr lang="es-ES" sz="1000" err="1">
                <a:solidFill>
                  <a:schemeClr val="bg1"/>
                </a:solidFill>
              </a:rPr>
              <a:t>Volume</a:t>
            </a:r>
            <a:r>
              <a:rPr lang="es-ES" sz="1000">
                <a:solidFill>
                  <a:schemeClr val="bg1"/>
                </a:solidFill>
              </a:rPr>
              <a:t> 322, 2018, Pages 102-119, ISSN 0925-2312, https://doi.org/10.1016/j.neucom.2018.09.014.</a:t>
            </a:r>
          </a:p>
          <a:p>
            <a:r>
              <a:rPr lang="es-ES" sz="1000">
                <a:solidFill>
                  <a:schemeClr val="bg1"/>
                </a:solidFill>
              </a:rPr>
              <a:t>[8] </a:t>
            </a:r>
            <a:r>
              <a:rPr lang="es-ES" sz="1000" err="1">
                <a:solidFill>
                  <a:schemeClr val="bg1"/>
                </a:solidFill>
              </a:rPr>
              <a:t>Oullette</a:t>
            </a:r>
            <a:r>
              <a:rPr lang="es-ES" sz="1000">
                <a:solidFill>
                  <a:schemeClr val="bg1"/>
                </a:solidFill>
              </a:rPr>
              <a:t>, R. &amp; Browne, Matthew &amp; </a:t>
            </a:r>
            <a:r>
              <a:rPr lang="es-ES" sz="1000" err="1">
                <a:solidFill>
                  <a:schemeClr val="bg1"/>
                </a:solidFill>
              </a:rPr>
              <a:t>Hirasawa</a:t>
            </a:r>
            <a:r>
              <a:rPr lang="es-ES" sz="1000">
                <a:solidFill>
                  <a:schemeClr val="bg1"/>
                </a:solidFill>
              </a:rPr>
              <a:t>, K.. (2004). </a:t>
            </a:r>
            <a:r>
              <a:rPr lang="es-ES" sz="1000" err="1">
                <a:solidFill>
                  <a:schemeClr val="bg1"/>
                </a:solidFill>
              </a:rPr>
              <a:t>Genetic</a:t>
            </a:r>
            <a:r>
              <a:rPr lang="es-ES" sz="1000">
                <a:solidFill>
                  <a:schemeClr val="bg1"/>
                </a:solidFill>
              </a:rPr>
              <a:t> </a:t>
            </a:r>
            <a:r>
              <a:rPr lang="es-ES" sz="1000" err="1">
                <a:solidFill>
                  <a:schemeClr val="bg1"/>
                </a:solidFill>
              </a:rPr>
              <a:t>algorithm</a:t>
            </a:r>
            <a:r>
              <a:rPr lang="es-ES" sz="1000">
                <a:solidFill>
                  <a:schemeClr val="bg1"/>
                </a:solidFill>
              </a:rPr>
              <a:t> </a:t>
            </a:r>
            <a:r>
              <a:rPr lang="es-ES" sz="1000" err="1">
                <a:solidFill>
                  <a:schemeClr val="bg1"/>
                </a:solidFill>
              </a:rPr>
              <a:t>optimization</a:t>
            </a:r>
            <a:r>
              <a:rPr lang="es-ES" sz="1000">
                <a:solidFill>
                  <a:schemeClr val="bg1"/>
                </a:solidFill>
              </a:rPr>
              <a:t> </a:t>
            </a:r>
            <a:r>
              <a:rPr lang="es-ES" sz="1000" err="1">
                <a:solidFill>
                  <a:schemeClr val="bg1"/>
                </a:solidFill>
              </a:rPr>
              <a:t>of</a:t>
            </a:r>
            <a:r>
              <a:rPr lang="es-ES" sz="1000">
                <a:solidFill>
                  <a:schemeClr val="bg1"/>
                </a:solidFill>
              </a:rPr>
              <a:t> a </a:t>
            </a:r>
            <a:r>
              <a:rPr lang="es-ES" sz="1000" err="1">
                <a:solidFill>
                  <a:schemeClr val="bg1"/>
                </a:solidFill>
              </a:rPr>
              <a:t>convolutional</a:t>
            </a:r>
            <a:r>
              <a:rPr lang="es-ES" sz="1000">
                <a:solidFill>
                  <a:schemeClr val="bg1"/>
                </a:solidFill>
              </a:rPr>
              <a:t> neural </a:t>
            </a:r>
            <a:r>
              <a:rPr lang="es-ES" sz="1000" err="1">
                <a:solidFill>
                  <a:schemeClr val="bg1"/>
                </a:solidFill>
              </a:rPr>
              <a:t>network</a:t>
            </a:r>
            <a:r>
              <a:rPr lang="es-ES" sz="1000">
                <a:solidFill>
                  <a:schemeClr val="bg1"/>
                </a:solidFill>
              </a:rPr>
              <a:t> </a:t>
            </a:r>
            <a:r>
              <a:rPr lang="es-ES" sz="1000" err="1">
                <a:solidFill>
                  <a:schemeClr val="bg1"/>
                </a:solidFill>
              </a:rPr>
              <a:t>for</a:t>
            </a:r>
            <a:r>
              <a:rPr lang="es-ES" sz="1000">
                <a:solidFill>
                  <a:schemeClr val="bg1"/>
                </a:solidFill>
              </a:rPr>
              <a:t> </a:t>
            </a:r>
            <a:r>
              <a:rPr lang="es-ES" sz="1000" err="1">
                <a:solidFill>
                  <a:schemeClr val="bg1"/>
                </a:solidFill>
              </a:rPr>
              <a:t>autonomous</a:t>
            </a:r>
            <a:r>
              <a:rPr lang="es-ES" sz="1000">
                <a:solidFill>
                  <a:schemeClr val="bg1"/>
                </a:solidFill>
              </a:rPr>
              <a:t> crack </a:t>
            </a:r>
            <a:r>
              <a:rPr lang="es-ES" sz="1000" err="1">
                <a:solidFill>
                  <a:schemeClr val="bg1"/>
                </a:solidFill>
              </a:rPr>
              <a:t>detection</a:t>
            </a:r>
            <a:r>
              <a:rPr lang="es-ES" sz="1000">
                <a:solidFill>
                  <a:schemeClr val="bg1"/>
                </a:solidFill>
              </a:rPr>
              <a:t>. </a:t>
            </a:r>
            <a:r>
              <a:rPr lang="es-ES" sz="1000" err="1">
                <a:solidFill>
                  <a:schemeClr val="bg1"/>
                </a:solidFill>
              </a:rPr>
              <a:t>Forensic</a:t>
            </a:r>
            <a:r>
              <a:rPr lang="es-ES" sz="1000">
                <a:solidFill>
                  <a:schemeClr val="bg1"/>
                </a:solidFill>
              </a:rPr>
              <a:t> </a:t>
            </a:r>
            <a:r>
              <a:rPr lang="es-ES" sz="1000" err="1">
                <a:solidFill>
                  <a:schemeClr val="bg1"/>
                </a:solidFill>
              </a:rPr>
              <a:t>Science</a:t>
            </a:r>
            <a:r>
              <a:rPr lang="es-ES" sz="1000">
                <a:solidFill>
                  <a:schemeClr val="bg1"/>
                </a:solidFill>
              </a:rPr>
              <a:t> International-</a:t>
            </a:r>
            <a:r>
              <a:rPr lang="es-ES" sz="1000" err="1">
                <a:solidFill>
                  <a:schemeClr val="bg1"/>
                </a:solidFill>
              </a:rPr>
              <a:t>genetics</a:t>
            </a:r>
            <a:r>
              <a:rPr lang="es-ES" sz="1000">
                <a:solidFill>
                  <a:schemeClr val="bg1"/>
                </a:solidFill>
              </a:rPr>
              <a:t> - FORENSIC SCI INT-GENET. 1. 516 - 521 Vol.1. 10.1109/CEC.2004.1330900.</a:t>
            </a:r>
          </a:p>
          <a:p>
            <a:r>
              <a:rPr lang="es-ES" sz="1000">
                <a:solidFill>
                  <a:schemeClr val="bg1"/>
                </a:solidFill>
              </a:rPr>
              <a:t>[9] Chung, H., </a:t>
            </a:r>
            <a:r>
              <a:rPr lang="es-ES" sz="1000" err="1">
                <a:solidFill>
                  <a:schemeClr val="bg1"/>
                </a:solidFill>
              </a:rPr>
              <a:t>Shin</a:t>
            </a:r>
            <a:r>
              <a:rPr lang="es-ES" sz="1000">
                <a:solidFill>
                  <a:schemeClr val="bg1"/>
                </a:solidFill>
              </a:rPr>
              <a:t>, Ks. </a:t>
            </a:r>
            <a:r>
              <a:rPr lang="es-ES" sz="1000" err="1">
                <a:solidFill>
                  <a:schemeClr val="bg1"/>
                </a:solidFill>
              </a:rPr>
              <a:t>Genetic</a:t>
            </a:r>
            <a:r>
              <a:rPr lang="es-ES" sz="1000">
                <a:solidFill>
                  <a:schemeClr val="bg1"/>
                </a:solidFill>
              </a:rPr>
              <a:t> </a:t>
            </a:r>
            <a:r>
              <a:rPr lang="es-ES" sz="1000" err="1">
                <a:solidFill>
                  <a:schemeClr val="bg1"/>
                </a:solidFill>
              </a:rPr>
              <a:t>algorithm-optimized</a:t>
            </a:r>
            <a:r>
              <a:rPr lang="es-ES" sz="1000">
                <a:solidFill>
                  <a:schemeClr val="bg1"/>
                </a:solidFill>
              </a:rPr>
              <a:t> </a:t>
            </a:r>
            <a:r>
              <a:rPr lang="es-ES" sz="1000" err="1">
                <a:solidFill>
                  <a:schemeClr val="bg1"/>
                </a:solidFill>
              </a:rPr>
              <a:t>multi-channel</a:t>
            </a:r>
            <a:r>
              <a:rPr lang="es-ES" sz="1000">
                <a:solidFill>
                  <a:schemeClr val="bg1"/>
                </a:solidFill>
              </a:rPr>
              <a:t> </a:t>
            </a:r>
            <a:r>
              <a:rPr lang="es-ES" sz="1000" err="1">
                <a:solidFill>
                  <a:schemeClr val="bg1"/>
                </a:solidFill>
              </a:rPr>
              <a:t>convolutional</a:t>
            </a:r>
            <a:r>
              <a:rPr lang="es-ES" sz="1000">
                <a:solidFill>
                  <a:schemeClr val="bg1"/>
                </a:solidFill>
              </a:rPr>
              <a:t> neural </a:t>
            </a:r>
            <a:r>
              <a:rPr lang="es-ES" sz="1000" err="1">
                <a:solidFill>
                  <a:schemeClr val="bg1"/>
                </a:solidFill>
              </a:rPr>
              <a:t>network</a:t>
            </a:r>
            <a:r>
              <a:rPr lang="es-ES" sz="1000">
                <a:solidFill>
                  <a:schemeClr val="bg1"/>
                </a:solidFill>
              </a:rPr>
              <a:t> </a:t>
            </a:r>
            <a:r>
              <a:rPr lang="es-ES" sz="1000" err="1">
                <a:solidFill>
                  <a:schemeClr val="bg1"/>
                </a:solidFill>
              </a:rPr>
              <a:t>for</a:t>
            </a:r>
            <a:r>
              <a:rPr lang="es-ES" sz="1000">
                <a:solidFill>
                  <a:schemeClr val="bg1"/>
                </a:solidFill>
              </a:rPr>
              <a:t> stock </a:t>
            </a:r>
            <a:r>
              <a:rPr lang="es-ES" sz="1000" err="1">
                <a:solidFill>
                  <a:schemeClr val="bg1"/>
                </a:solidFill>
              </a:rPr>
              <a:t>market</a:t>
            </a:r>
            <a:r>
              <a:rPr lang="es-ES" sz="1000">
                <a:solidFill>
                  <a:schemeClr val="bg1"/>
                </a:solidFill>
              </a:rPr>
              <a:t> </a:t>
            </a:r>
            <a:r>
              <a:rPr lang="es-ES" sz="1000" err="1">
                <a:solidFill>
                  <a:schemeClr val="bg1"/>
                </a:solidFill>
              </a:rPr>
              <a:t>prediction</a:t>
            </a:r>
            <a:r>
              <a:rPr lang="es-ES" sz="1000">
                <a:solidFill>
                  <a:schemeClr val="bg1"/>
                </a:solidFill>
              </a:rPr>
              <a:t>. Neural </a:t>
            </a:r>
            <a:r>
              <a:rPr lang="es-ES" sz="1000" err="1">
                <a:solidFill>
                  <a:schemeClr val="bg1"/>
                </a:solidFill>
              </a:rPr>
              <a:t>Comput</a:t>
            </a:r>
            <a:r>
              <a:rPr lang="es-ES" sz="1000">
                <a:solidFill>
                  <a:schemeClr val="bg1"/>
                </a:solidFill>
              </a:rPr>
              <a:t> &amp; </a:t>
            </a:r>
            <a:r>
              <a:rPr lang="es-ES" sz="1000" err="1">
                <a:solidFill>
                  <a:schemeClr val="bg1"/>
                </a:solidFill>
              </a:rPr>
              <a:t>Applic</a:t>
            </a:r>
            <a:r>
              <a:rPr lang="es-ES" sz="1000">
                <a:solidFill>
                  <a:schemeClr val="bg1"/>
                </a:solidFill>
              </a:rPr>
              <a:t> 32, 7897–7914 (2020). https://doi.org/10.1007/s00521-019-04236-3 </a:t>
            </a:r>
          </a:p>
          <a:p>
            <a:r>
              <a:rPr lang="es-ES" sz="1000">
                <a:solidFill>
                  <a:schemeClr val="bg1"/>
                </a:solidFill>
              </a:rPr>
              <a:t>[10] A.E. Amin, A novel </a:t>
            </a:r>
            <a:r>
              <a:rPr lang="es-ES" sz="1000" err="1">
                <a:solidFill>
                  <a:schemeClr val="bg1"/>
                </a:solidFill>
              </a:rPr>
              <a:t>classification</a:t>
            </a:r>
            <a:r>
              <a:rPr lang="es-ES" sz="1000">
                <a:solidFill>
                  <a:schemeClr val="bg1"/>
                </a:solidFill>
              </a:rPr>
              <a:t> </a:t>
            </a:r>
            <a:r>
              <a:rPr lang="es-ES" sz="1000" err="1">
                <a:solidFill>
                  <a:schemeClr val="bg1"/>
                </a:solidFill>
              </a:rPr>
              <a:t>model</a:t>
            </a:r>
            <a:r>
              <a:rPr lang="es-ES" sz="1000">
                <a:solidFill>
                  <a:schemeClr val="bg1"/>
                </a:solidFill>
              </a:rPr>
              <a:t> </a:t>
            </a:r>
            <a:r>
              <a:rPr lang="es-ES" sz="1000" err="1">
                <a:solidFill>
                  <a:schemeClr val="bg1"/>
                </a:solidFill>
              </a:rPr>
              <a:t>for</a:t>
            </a:r>
            <a:r>
              <a:rPr lang="es-ES" sz="1000">
                <a:solidFill>
                  <a:schemeClr val="bg1"/>
                </a:solidFill>
              </a:rPr>
              <a:t> </a:t>
            </a:r>
            <a:r>
              <a:rPr lang="es-ES" sz="1000" err="1">
                <a:solidFill>
                  <a:schemeClr val="bg1"/>
                </a:solidFill>
              </a:rPr>
              <a:t>cotton</a:t>
            </a:r>
            <a:r>
              <a:rPr lang="es-ES" sz="1000">
                <a:solidFill>
                  <a:schemeClr val="bg1"/>
                </a:solidFill>
              </a:rPr>
              <a:t> </a:t>
            </a:r>
            <a:r>
              <a:rPr lang="es-ES" sz="1000" err="1">
                <a:solidFill>
                  <a:schemeClr val="bg1"/>
                </a:solidFill>
              </a:rPr>
              <a:t>yarn</a:t>
            </a:r>
            <a:r>
              <a:rPr lang="es-ES" sz="1000">
                <a:solidFill>
                  <a:schemeClr val="bg1"/>
                </a:solidFill>
              </a:rPr>
              <a:t> </a:t>
            </a:r>
            <a:r>
              <a:rPr lang="es-ES" sz="1000" err="1">
                <a:solidFill>
                  <a:schemeClr val="bg1"/>
                </a:solidFill>
              </a:rPr>
              <a:t>quality</a:t>
            </a:r>
            <a:r>
              <a:rPr lang="es-ES" sz="1000">
                <a:solidFill>
                  <a:schemeClr val="bg1"/>
                </a:solidFill>
              </a:rPr>
              <a:t> </a:t>
            </a:r>
            <a:r>
              <a:rPr lang="es-ES" sz="1000" err="1">
                <a:solidFill>
                  <a:schemeClr val="bg1"/>
                </a:solidFill>
              </a:rPr>
              <a:t>based</a:t>
            </a:r>
            <a:r>
              <a:rPr lang="es-ES" sz="1000">
                <a:solidFill>
                  <a:schemeClr val="bg1"/>
                </a:solidFill>
              </a:rPr>
              <a:t> </a:t>
            </a:r>
            <a:r>
              <a:rPr lang="es-ES" sz="1000" err="1">
                <a:solidFill>
                  <a:schemeClr val="bg1"/>
                </a:solidFill>
              </a:rPr>
              <a:t>on</a:t>
            </a:r>
            <a:r>
              <a:rPr lang="es-ES" sz="1000">
                <a:solidFill>
                  <a:schemeClr val="bg1"/>
                </a:solidFill>
              </a:rPr>
              <a:t> </a:t>
            </a:r>
            <a:r>
              <a:rPr lang="es-ES" sz="1000" err="1">
                <a:solidFill>
                  <a:schemeClr val="bg1"/>
                </a:solidFill>
              </a:rPr>
              <a:t>trained</a:t>
            </a:r>
            <a:r>
              <a:rPr lang="es-ES" sz="1000">
                <a:solidFill>
                  <a:schemeClr val="bg1"/>
                </a:solidFill>
              </a:rPr>
              <a:t> neural </a:t>
            </a:r>
            <a:r>
              <a:rPr lang="es-ES" sz="1000" err="1">
                <a:solidFill>
                  <a:schemeClr val="bg1"/>
                </a:solidFill>
              </a:rPr>
              <a:t>network</a:t>
            </a:r>
            <a:r>
              <a:rPr lang="es-ES" sz="1000">
                <a:solidFill>
                  <a:schemeClr val="bg1"/>
                </a:solidFill>
              </a:rPr>
              <a:t> </a:t>
            </a:r>
            <a:r>
              <a:rPr lang="es-ES" sz="1000" err="1">
                <a:solidFill>
                  <a:schemeClr val="bg1"/>
                </a:solidFill>
              </a:rPr>
              <a:t>using</a:t>
            </a:r>
            <a:r>
              <a:rPr lang="es-ES" sz="1000">
                <a:solidFill>
                  <a:schemeClr val="bg1"/>
                </a:solidFill>
              </a:rPr>
              <a:t> </a:t>
            </a:r>
            <a:r>
              <a:rPr lang="es-ES" sz="1000" err="1">
                <a:solidFill>
                  <a:schemeClr val="bg1"/>
                </a:solidFill>
              </a:rPr>
              <a:t>genetic</a:t>
            </a:r>
            <a:r>
              <a:rPr lang="es-ES" sz="1000">
                <a:solidFill>
                  <a:schemeClr val="bg1"/>
                </a:solidFill>
              </a:rPr>
              <a:t> </a:t>
            </a:r>
            <a:r>
              <a:rPr lang="es-ES" sz="1000" err="1">
                <a:solidFill>
                  <a:schemeClr val="bg1"/>
                </a:solidFill>
              </a:rPr>
              <a:t>algorithm</a:t>
            </a:r>
            <a:r>
              <a:rPr lang="es-ES" sz="1000">
                <a:solidFill>
                  <a:schemeClr val="bg1"/>
                </a:solidFill>
              </a:rPr>
              <a:t>, </a:t>
            </a:r>
            <a:r>
              <a:rPr lang="es-ES" sz="1000" err="1">
                <a:solidFill>
                  <a:schemeClr val="bg1"/>
                </a:solidFill>
              </a:rPr>
              <a:t>Knowledge-Based</a:t>
            </a:r>
            <a:r>
              <a:rPr lang="es-ES" sz="1000">
                <a:solidFill>
                  <a:schemeClr val="bg1"/>
                </a:solidFill>
              </a:rPr>
              <a:t> </a:t>
            </a:r>
            <a:r>
              <a:rPr lang="es-ES" sz="1000" err="1">
                <a:solidFill>
                  <a:schemeClr val="bg1"/>
                </a:solidFill>
              </a:rPr>
              <a:t>Systems</a:t>
            </a:r>
            <a:r>
              <a:rPr lang="es-ES" sz="1000">
                <a:solidFill>
                  <a:schemeClr val="bg1"/>
                </a:solidFill>
              </a:rPr>
              <a:t>, </a:t>
            </a:r>
            <a:r>
              <a:rPr lang="es-ES" sz="1000" err="1">
                <a:solidFill>
                  <a:schemeClr val="bg1"/>
                </a:solidFill>
              </a:rPr>
              <a:t>Volume</a:t>
            </a:r>
            <a:r>
              <a:rPr lang="es-ES" sz="1000">
                <a:solidFill>
                  <a:schemeClr val="bg1"/>
                </a:solidFill>
              </a:rPr>
              <a:t> 39, 2013, Pages 124-132, ISSN 0950-7051, https://doi.org/10.1016/j.knosys.2012.10.008.</a:t>
            </a:r>
          </a:p>
          <a:p>
            <a:endParaRPr lang="es-ES" sz="1000">
              <a:solidFill>
                <a:schemeClr val="bg1"/>
              </a:solidFill>
            </a:endParaRPr>
          </a:p>
        </p:txBody>
      </p:sp>
      <p:sp>
        <p:nvSpPr>
          <p:cNvPr id="328" name="Shape 32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2681852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Shape 125"/>
          <p:cNvSpPr txBox="1">
            <a:spLocks noGrp="1"/>
          </p:cNvSpPr>
          <p:nvPr>
            <p:ph type="ctrTitle" idx="4294967295"/>
          </p:nvPr>
        </p:nvSpPr>
        <p:spPr>
          <a:xfrm>
            <a:off x="1275150" y="1127749"/>
            <a:ext cx="6593700" cy="10578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2400">
                <a:solidFill>
                  <a:srgbClr val="FFA800"/>
                </a:solidFill>
              </a:rPr>
              <a:t>¡Gracias por su atención!</a:t>
            </a:r>
            <a:endParaRPr sz="2400">
              <a:solidFill>
                <a:srgbClr val="FFA800"/>
              </a:solidFill>
            </a:endParaRPr>
          </a:p>
        </p:txBody>
      </p:sp>
      <p:sp>
        <p:nvSpPr>
          <p:cNvPr id="126" name="Shape 126"/>
          <p:cNvSpPr txBox="1">
            <a:spLocks noGrp="1"/>
          </p:cNvSpPr>
          <p:nvPr>
            <p:ph type="subTitle" idx="4294967295"/>
          </p:nvPr>
        </p:nvSpPr>
        <p:spPr>
          <a:xfrm>
            <a:off x="1593056" y="2135502"/>
            <a:ext cx="8079582" cy="1644900"/>
          </a:xfrm>
          <a:prstGeom prst="rect">
            <a:avLst/>
          </a:prstGeom>
        </p:spPr>
        <p:txBody>
          <a:bodyPr spcFirstLastPara="1" wrap="square" lIns="91425" tIns="91425" rIns="91425" bIns="91425" anchor="t" anchorCtr="0">
            <a:noAutofit/>
          </a:bodyPr>
          <a:lstStyle/>
          <a:p>
            <a:pPr marL="0" lvl="0" indent="0">
              <a:spcBef>
                <a:spcPts val="600"/>
              </a:spcBef>
              <a:spcAft>
                <a:spcPts val="0"/>
              </a:spcAft>
              <a:buClr>
                <a:schemeClr val="dk1"/>
              </a:buClr>
              <a:buSzPts val="1100"/>
              <a:buFont typeface="Arial"/>
              <a:buNone/>
            </a:pPr>
            <a:r>
              <a:rPr lang="en-US" sz="1100" b="1">
                <a:solidFill>
                  <a:srgbClr val="FFFFFF"/>
                </a:solidFill>
              </a:rPr>
              <a:t>Douglas Jair </a:t>
            </a:r>
            <a:r>
              <a:rPr lang="en-US" sz="1100" b="1" err="1">
                <a:solidFill>
                  <a:srgbClr val="FFFFFF"/>
                </a:solidFill>
              </a:rPr>
              <a:t>Castiblanco</a:t>
            </a:r>
            <a:r>
              <a:rPr lang="en-US" sz="1100" b="1">
                <a:solidFill>
                  <a:srgbClr val="FFFFFF"/>
                </a:solidFill>
              </a:rPr>
              <a:t> 			douglascastiblanco@javeriana.edu.co, </a:t>
            </a:r>
          </a:p>
          <a:p>
            <a:pPr marL="0" lvl="0" indent="0">
              <a:spcBef>
                <a:spcPts val="600"/>
              </a:spcBef>
              <a:spcAft>
                <a:spcPts val="0"/>
              </a:spcAft>
              <a:buClr>
                <a:schemeClr val="dk1"/>
              </a:buClr>
              <a:buSzPts val="1100"/>
              <a:buFont typeface="Arial"/>
              <a:buNone/>
            </a:pPr>
            <a:r>
              <a:rPr lang="en-US" sz="1100" b="1">
                <a:solidFill>
                  <a:srgbClr val="FFFFFF"/>
                </a:solidFill>
              </a:rPr>
              <a:t>Miguel David Benavides Galindo 		md_benavidesg@javeriana.edu.co, </a:t>
            </a:r>
          </a:p>
          <a:p>
            <a:pPr marL="0" lvl="0" indent="0">
              <a:spcBef>
                <a:spcPts val="600"/>
              </a:spcBef>
              <a:spcAft>
                <a:spcPts val="0"/>
              </a:spcAft>
              <a:buClr>
                <a:schemeClr val="dk1"/>
              </a:buClr>
              <a:buSzPts val="1100"/>
              <a:buFont typeface="Arial"/>
              <a:buNone/>
            </a:pPr>
            <a:r>
              <a:rPr lang="en-US" sz="1100" b="1">
                <a:solidFill>
                  <a:srgbClr val="FFFFFF"/>
                </a:solidFill>
              </a:rPr>
              <a:t>Jaime Sebastián Rodríguez Camargo 		jsebastian-rodriguez@javeriana.edu.co, </a:t>
            </a:r>
          </a:p>
          <a:p>
            <a:pPr marL="0" lvl="0" indent="0">
              <a:spcBef>
                <a:spcPts val="600"/>
              </a:spcBef>
              <a:spcAft>
                <a:spcPts val="0"/>
              </a:spcAft>
              <a:buClr>
                <a:schemeClr val="dk1"/>
              </a:buClr>
              <a:buSzPts val="1100"/>
              <a:buFont typeface="Arial"/>
              <a:buNone/>
            </a:pPr>
            <a:r>
              <a:rPr lang="en-US" sz="1100" b="1">
                <a:solidFill>
                  <a:srgbClr val="FFFFFF"/>
                </a:solidFill>
              </a:rPr>
              <a:t>Miguel Angel Mendez Hernandez 		miguelmendez@javeriana.edu.co, </a:t>
            </a:r>
          </a:p>
          <a:p>
            <a:pPr marL="0" lvl="0" indent="0">
              <a:spcBef>
                <a:spcPts val="600"/>
              </a:spcBef>
              <a:spcAft>
                <a:spcPts val="0"/>
              </a:spcAft>
              <a:buClr>
                <a:schemeClr val="dk1"/>
              </a:buClr>
              <a:buSzPts val="1100"/>
              <a:buFont typeface="Arial"/>
              <a:buNone/>
            </a:pPr>
            <a:r>
              <a:rPr lang="en-US" sz="1100" b="1">
                <a:solidFill>
                  <a:srgbClr val="FFFFFF"/>
                </a:solidFill>
              </a:rPr>
              <a:t>Christian Fernando Rodríguez </a:t>
            </a:r>
            <a:r>
              <a:rPr lang="en-US" sz="1100" b="1" err="1">
                <a:solidFill>
                  <a:srgbClr val="FFFFFF"/>
                </a:solidFill>
              </a:rPr>
              <a:t>Rodríguez</a:t>
            </a:r>
            <a:r>
              <a:rPr lang="en-US" sz="1100" b="1">
                <a:solidFill>
                  <a:srgbClr val="FFFFFF"/>
                </a:solidFill>
              </a:rPr>
              <a:t> 	rodriguezchristianf@javeriana.edu.co,</a:t>
            </a:r>
          </a:p>
          <a:p>
            <a:pPr marL="0" lvl="0" indent="0">
              <a:spcBef>
                <a:spcPts val="600"/>
              </a:spcBef>
              <a:spcAft>
                <a:spcPts val="0"/>
              </a:spcAft>
              <a:buClr>
                <a:schemeClr val="dk1"/>
              </a:buClr>
              <a:buSzPts val="1100"/>
              <a:buFont typeface="Arial"/>
              <a:buNone/>
            </a:pPr>
            <a:r>
              <a:rPr lang="en-US" sz="1100" b="1">
                <a:solidFill>
                  <a:srgbClr val="FFFFFF"/>
                </a:solidFill>
              </a:rPr>
              <a:t>Marlon Jaramillo Zapata 			marlon.jaramillo@javeriana.edu.co</a:t>
            </a:r>
          </a:p>
        </p:txBody>
      </p:sp>
      <p:sp>
        <p:nvSpPr>
          <p:cNvPr id="127" name="Shape 12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3000" r="27000" b="-11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Estado del Arte</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Aproximaciones, avances e investigación.</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76262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6</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A7605549-8C95-4D49-BE7F-86EFCC790744}"/>
              </a:ext>
            </a:extLst>
          </p:cNvPr>
          <p:cNvPicPr>
            <a:picLocks noChangeAspect="1"/>
          </p:cNvPicPr>
          <p:nvPr/>
        </p:nvPicPr>
        <p:blipFill>
          <a:blip r:embed="rId3"/>
          <a:stretch>
            <a:fillRect/>
          </a:stretch>
        </p:blipFill>
        <p:spPr>
          <a:xfrm>
            <a:off x="611925" y="731520"/>
            <a:ext cx="7920000" cy="3121806"/>
          </a:xfrm>
          <a:prstGeom prst="rect">
            <a:avLst/>
          </a:prstGeom>
        </p:spPr>
      </p:pic>
    </p:spTree>
    <p:extLst>
      <p:ext uri="{BB962C8B-B14F-4D97-AF65-F5344CB8AC3E}">
        <p14:creationId xmlns:p14="http://schemas.microsoft.com/office/powerpoint/2010/main" val="153548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a:xfrm>
            <a:off x="82899" y="817148"/>
            <a:ext cx="4144835" cy="596410"/>
          </a:xfrm>
        </p:spPr>
        <p:txBody>
          <a:bodyPr/>
          <a:lstStyle/>
          <a:p>
            <a:pPr marL="114300" indent="0">
              <a:buNone/>
            </a:pPr>
            <a:r>
              <a:rPr lang="en-US" sz="1200" b="1" err="1">
                <a:solidFill>
                  <a:srgbClr val="FFA800"/>
                </a:solidFill>
              </a:rPr>
              <a:t>Clasificación</a:t>
            </a:r>
            <a:r>
              <a:rPr lang="en-US" sz="1200" b="1">
                <a:solidFill>
                  <a:srgbClr val="FFA800"/>
                </a:solidFill>
              </a:rPr>
              <a:t> de </a:t>
            </a:r>
            <a:r>
              <a:rPr lang="en-US" sz="1200" b="1" err="1">
                <a:solidFill>
                  <a:srgbClr val="FFA800"/>
                </a:solidFill>
              </a:rPr>
              <a:t>señales</a:t>
            </a:r>
            <a:r>
              <a:rPr lang="en-US" sz="1200" b="1">
                <a:solidFill>
                  <a:srgbClr val="FFA800"/>
                </a:solidFill>
              </a:rPr>
              <a:t> </a:t>
            </a:r>
            <a:r>
              <a:rPr lang="en-US" sz="1200" b="1" err="1">
                <a:solidFill>
                  <a:srgbClr val="FFA800"/>
                </a:solidFill>
              </a:rPr>
              <a:t>corporales</a:t>
            </a:r>
            <a:r>
              <a:rPr lang="en-US" sz="1200" b="1">
                <a:solidFill>
                  <a:srgbClr val="FFA800"/>
                </a:solidFill>
              </a:rPr>
              <a:t> </a:t>
            </a:r>
            <a:r>
              <a:rPr lang="en-US" sz="1200" b="1" err="1">
                <a:solidFill>
                  <a:srgbClr val="FFA800"/>
                </a:solidFill>
              </a:rPr>
              <a:t>bioelectricas</a:t>
            </a:r>
            <a:r>
              <a:rPr lang="en-US" sz="1200" b="1">
                <a:solidFill>
                  <a:srgbClr val="FFA800"/>
                </a:solidFill>
              </a:rPr>
              <a:t> (</a:t>
            </a:r>
            <a:r>
              <a:rPr lang="en-US" sz="1200" b="1" err="1">
                <a:solidFill>
                  <a:srgbClr val="FFA800"/>
                </a:solidFill>
              </a:rPr>
              <a:t>pulso</a:t>
            </a:r>
            <a:r>
              <a:rPr lang="en-US" sz="1200" b="1">
                <a:solidFill>
                  <a:srgbClr val="FFA800"/>
                </a:solidFill>
              </a:rPr>
              <a:t> corporal)</a:t>
            </a:r>
          </a:p>
        </p:txBody>
      </p:sp>
      <p:pic>
        <p:nvPicPr>
          <p:cNvPr id="3" name="Imagen 3">
            <a:extLst>
              <a:ext uri="{FF2B5EF4-FFF2-40B4-BE49-F238E27FC236}">
                <a16:creationId xmlns:a16="http://schemas.microsoft.com/office/drawing/2014/main" id="{53CF9C1D-AE98-4C9B-A4E6-912FA054053A}"/>
              </a:ext>
            </a:extLst>
          </p:cNvPr>
          <p:cNvPicPr>
            <a:picLocks noChangeAspect="1"/>
          </p:cNvPicPr>
          <p:nvPr/>
        </p:nvPicPr>
        <p:blipFill>
          <a:blip r:embed="rId5"/>
          <a:stretch>
            <a:fillRect/>
          </a:stretch>
        </p:blipFill>
        <p:spPr>
          <a:xfrm>
            <a:off x="962025" y="3894671"/>
            <a:ext cx="2743200" cy="1152250"/>
          </a:xfrm>
          <a:prstGeom prst="rect">
            <a:avLst/>
          </a:prstGeom>
        </p:spPr>
      </p:pic>
      <p:sp>
        <p:nvSpPr>
          <p:cNvPr id="4" name="CuadroTexto 3">
            <a:extLst>
              <a:ext uri="{FF2B5EF4-FFF2-40B4-BE49-F238E27FC236}">
                <a16:creationId xmlns:a16="http://schemas.microsoft.com/office/drawing/2014/main" id="{ADCD3D88-D4CF-4A40-A95D-AC62112DFDBC}"/>
              </a:ext>
            </a:extLst>
          </p:cNvPr>
          <p:cNvSpPr txBox="1"/>
          <p:nvPr/>
        </p:nvSpPr>
        <p:spPr>
          <a:xfrm>
            <a:off x="211931" y="3468290"/>
            <a:ext cx="369569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i="1">
                <a:solidFill>
                  <a:srgbClr val="FFA800"/>
                </a:solidFill>
              </a:rPr>
              <a:t>Resultados:</a:t>
            </a:r>
            <a:br>
              <a:rPr lang="es-MX" sz="1100" i="1"/>
            </a:br>
            <a:r>
              <a:rPr lang="es-MX" sz="1100" i="1">
                <a:solidFill>
                  <a:srgbClr val="FFA800"/>
                </a:solidFill>
              </a:rPr>
              <a:t>Estructura oculta de la RN a partir del AG:</a:t>
            </a:r>
          </a:p>
        </p:txBody>
      </p:sp>
      <p:pic>
        <p:nvPicPr>
          <p:cNvPr id="5" name="Imagen 5">
            <a:extLst>
              <a:ext uri="{FF2B5EF4-FFF2-40B4-BE49-F238E27FC236}">
                <a16:creationId xmlns:a16="http://schemas.microsoft.com/office/drawing/2014/main" id="{32AB4D7F-A71E-4D4C-B025-D5EB916CC96F}"/>
              </a:ext>
            </a:extLst>
          </p:cNvPr>
          <p:cNvPicPr>
            <a:picLocks noChangeAspect="1"/>
          </p:cNvPicPr>
          <p:nvPr/>
        </p:nvPicPr>
        <p:blipFill>
          <a:blip r:embed="rId6"/>
          <a:stretch>
            <a:fillRect/>
          </a:stretch>
        </p:blipFill>
        <p:spPr>
          <a:xfrm>
            <a:off x="1170384" y="1731737"/>
            <a:ext cx="2141935" cy="1721700"/>
          </a:xfrm>
          <a:prstGeom prst="rect">
            <a:avLst/>
          </a:prstGeom>
        </p:spPr>
      </p:pic>
      <p:sp>
        <p:nvSpPr>
          <p:cNvPr id="9" name="CuadroTexto 8">
            <a:extLst>
              <a:ext uri="{FF2B5EF4-FFF2-40B4-BE49-F238E27FC236}">
                <a16:creationId xmlns:a16="http://schemas.microsoft.com/office/drawing/2014/main" id="{7C97423A-924C-4336-BE60-5CCC61763CB4}"/>
              </a:ext>
            </a:extLst>
          </p:cNvPr>
          <p:cNvSpPr txBox="1"/>
          <p:nvPr/>
        </p:nvSpPr>
        <p:spPr>
          <a:xfrm>
            <a:off x="211931" y="1462087"/>
            <a:ext cx="369569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i="1">
                <a:solidFill>
                  <a:srgbClr val="FFA800"/>
                </a:solidFill>
              </a:rPr>
              <a:t>Esquema general del proceso de optimización:</a:t>
            </a:r>
          </a:p>
        </p:txBody>
      </p:sp>
      <p:sp>
        <p:nvSpPr>
          <p:cNvPr id="6" name="CuadroTexto 5">
            <a:extLst>
              <a:ext uri="{FF2B5EF4-FFF2-40B4-BE49-F238E27FC236}">
                <a16:creationId xmlns:a16="http://schemas.microsoft.com/office/drawing/2014/main" id="{394F9EE3-F265-4C9B-955E-6E8F431914C0}"/>
              </a:ext>
            </a:extLst>
          </p:cNvPr>
          <p:cNvSpPr txBox="1"/>
          <p:nvPr/>
        </p:nvSpPr>
        <p:spPr>
          <a:xfrm>
            <a:off x="4879180" y="2896791"/>
            <a:ext cx="392787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El proceso de optimización de la red neuronal a partir del algoritmo genético se puede resumir en 3 pasos: </a:t>
            </a:r>
          </a:p>
          <a:p>
            <a:pPr marL="285750" indent="-285750">
              <a:buChar char="•"/>
            </a:pPr>
            <a:r>
              <a:rPr lang="es-MX" sz="11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La estructura de la red neuronal</a:t>
            </a:r>
          </a:p>
          <a:p>
            <a:pPr marL="285750" indent="-285750">
              <a:buChar char="•"/>
            </a:pPr>
            <a:r>
              <a:rPr lang="es-MX" sz="11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Optimización de tal estructura a partir del algoritmo genético</a:t>
            </a:r>
          </a:p>
          <a:p>
            <a:pPr marL="285750" indent="-285750">
              <a:buChar char="•"/>
            </a:pPr>
            <a:r>
              <a:rPr lang="es-MX" sz="1100">
                <a:solidFill>
                  <a:schemeClr val="tx1">
                    <a:lumMod val="65000"/>
                    <a:lumOff val="35000"/>
                  </a:schemeClr>
                </a:solidFill>
                <a:latin typeface="Open Sans"/>
                <a:ea typeface="Open Sans"/>
                <a:cs typeface="Open Sans"/>
              </a:rPr>
              <a:t>Ejecución sobre esa 'solución óptima'. </a:t>
            </a:r>
          </a:p>
        </p:txBody>
      </p:sp>
      <p:sp>
        <p:nvSpPr>
          <p:cNvPr id="11" name="CuadroTexto 10">
            <a:extLst>
              <a:ext uri="{FF2B5EF4-FFF2-40B4-BE49-F238E27FC236}">
                <a16:creationId xmlns:a16="http://schemas.microsoft.com/office/drawing/2014/main" id="{CF3132B2-26A7-428B-8B76-0FD3DDEACAEB}"/>
              </a:ext>
            </a:extLst>
          </p:cNvPr>
          <p:cNvSpPr txBox="1"/>
          <p:nvPr/>
        </p:nvSpPr>
        <p:spPr>
          <a:xfrm>
            <a:off x="4879180" y="1640679"/>
            <a:ext cx="39278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200">
                <a:latin typeface="Open Sans"/>
                <a:ea typeface="Open Sans"/>
                <a:cs typeface="Open Sans"/>
              </a:rPr>
              <a:t>El proceso busca clasificar el pulso de personas sanas en 4 tipos a partir de 10 características. </a:t>
            </a:r>
            <a:br>
              <a:rPr lang="es-MX" sz="1200">
                <a:latin typeface="Open Sans" panose="020B0606030504020204" pitchFamily="34" charset="0"/>
                <a:ea typeface="Open Sans" panose="020B0606030504020204" pitchFamily="34" charset="0"/>
                <a:cs typeface="Open Sans" panose="020B0606030504020204" pitchFamily="34" charset="0"/>
              </a:rPr>
            </a:br>
            <a:r>
              <a:rPr lang="es-MX" sz="1200">
                <a:latin typeface="Open Sans"/>
                <a:ea typeface="Open Sans"/>
                <a:cs typeface="Open Sans"/>
              </a:rPr>
              <a:t>La estructura final de la red será tipo 10-X-4, donde X es el número de nodos que es a su vez la solución óptima del AG.</a:t>
            </a:r>
          </a:p>
          <a:p>
            <a:r>
              <a:rPr lang="es-MX" sz="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Función objetivo: error cuadrático medio</a:t>
            </a:r>
          </a:p>
        </p:txBody>
      </p:sp>
      <p:sp>
        <p:nvSpPr>
          <p:cNvPr id="13" name="CuadroTexto 12">
            <a:extLst>
              <a:ext uri="{FF2B5EF4-FFF2-40B4-BE49-F238E27FC236}">
                <a16:creationId xmlns:a16="http://schemas.microsoft.com/office/drawing/2014/main" id="{2EE961A0-06E6-4607-918F-090E6F8214B1}"/>
              </a:ext>
            </a:extLst>
          </p:cNvPr>
          <p:cNvSpPr txBox="1"/>
          <p:nvPr/>
        </p:nvSpPr>
        <p:spPr>
          <a:xfrm>
            <a:off x="4879179" y="4212428"/>
            <a:ext cx="39278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200">
                <a:latin typeface="Open Sans" panose="020B0606030504020204" pitchFamily="34" charset="0"/>
                <a:ea typeface="Open Sans" panose="020B0606030504020204" pitchFamily="34" charset="0"/>
                <a:cs typeface="Open Sans" panose="020B0606030504020204" pitchFamily="34" charset="0"/>
              </a:rPr>
              <a:t>El grupo </a:t>
            </a:r>
            <a:r>
              <a:rPr lang="es-MX" sz="1200" b="1">
                <a:latin typeface="Open Sans" panose="020B0606030504020204" pitchFamily="34" charset="0"/>
                <a:ea typeface="Open Sans" panose="020B0606030504020204" pitchFamily="34" charset="0"/>
                <a:cs typeface="Open Sans" panose="020B0606030504020204" pitchFamily="34" charset="0"/>
              </a:rPr>
              <a:t>No.5</a:t>
            </a:r>
            <a:r>
              <a:rPr lang="es-MX" sz="1200">
                <a:latin typeface="Open Sans" panose="020B0606030504020204" pitchFamily="34" charset="0"/>
                <a:ea typeface="Open Sans" panose="020B0606030504020204" pitchFamily="34" charset="0"/>
                <a:cs typeface="Open Sans" panose="020B0606030504020204" pitchFamily="34" charset="0"/>
              </a:rPr>
              <a:t> con 12 Neuronas ocultas se propone como 'solución óptima'. </a:t>
            </a:r>
            <a:br>
              <a:rPr lang="es-MX" sz="1200">
                <a:latin typeface="Open Sans" panose="020B0606030504020204" pitchFamily="34" charset="0"/>
                <a:ea typeface="Open Sans" panose="020B0606030504020204" pitchFamily="34" charset="0"/>
                <a:cs typeface="Open Sans" panose="020B0606030504020204" pitchFamily="34" charset="0"/>
              </a:rPr>
            </a:br>
            <a:r>
              <a:rPr lang="es-MX" sz="1200">
                <a:latin typeface="Open Sans" panose="020B0606030504020204" pitchFamily="34" charset="0"/>
                <a:ea typeface="Open Sans" panose="020B0606030504020204" pitchFamily="34" charset="0"/>
                <a:cs typeface="Open Sans" panose="020B0606030504020204" pitchFamily="34" charset="0"/>
              </a:rPr>
              <a:t>Finalmente la red tendrá una estructura 10-12-4</a:t>
            </a:r>
          </a:p>
        </p:txBody>
      </p:sp>
    </p:spTree>
    <p:extLst>
      <p:ext uri="{BB962C8B-B14F-4D97-AF65-F5344CB8AC3E}">
        <p14:creationId xmlns:p14="http://schemas.microsoft.com/office/powerpoint/2010/main" val="2559069538"/>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8</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C05BF102-0234-46F2-97D0-BB55D572326F}"/>
              </a:ext>
            </a:extLst>
          </p:cNvPr>
          <p:cNvPicPr>
            <a:picLocks noChangeAspect="1"/>
          </p:cNvPicPr>
          <p:nvPr/>
        </p:nvPicPr>
        <p:blipFill>
          <a:blip r:embed="rId3"/>
          <a:stretch>
            <a:fillRect/>
          </a:stretch>
        </p:blipFill>
        <p:spPr>
          <a:xfrm>
            <a:off x="1576972" y="658907"/>
            <a:ext cx="5760000" cy="3366467"/>
          </a:xfrm>
          <a:prstGeom prst="rect">
            <a:avLst/>
          </a:prstGeom>
        </p:spPr>
      </p:pic>
    </p:spTree>
    <p:extLst>
      <p:ext uri="{BB962C8B-B14F-4D97-AF65-F5344CB8AC3E}">
        <p14:creationId xmlns:p14="http://schemas.microsoft.com/office/powerpoint/2010/main" val="341967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
        <p:nvSpPr>
          <p:cNvPr id="2" name="Marcador de texto 6">
            <a:extLst>
              <a:ext uri="{FF2B5EF4-FFF2-40B4-BE49-F238E27FC236}">
                <a16:creationId xmlns:a16="http://schemas.microsoft.com/office/drawing/2014/main" id="{D2AA1817-BC84-4391-A62B-CFB6FF4A3D0C}"/>
              </a:ext>
            </a:extLst>
          </p:cNvPr>
          <p:cNvSpPr txBox="1">
            <a:spLocks/>
          </p:cNvSpPr>
          <p:nvPr/>
        </p:nvSpPr>
        <p:spPr>
          <a:xfrm>
            <a:off x="82899" y="781429"/>
            <a:ext cx="4466302" cy="78690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2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C2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marL="114300" indent="0">
              <a:buNone/>
            </a:pPr>
            <a:r>
              <a:rPr lang="en-US" sz="1200" b="1" err="1">
                <a:solidFill>
                  <a:srgbClr val="FFA800"/>
                </a:solidFill>
              </a:rPr>
              <a:t>Comparación</a:t>
            </a:r>
            <a:r>
              <a:rPr lang="en-US" sz="1200" b="1">
                <a:solidFill>
                  <a:srgbClr val="FFA800"/>
                </a:solidFill>
              </a:rPr>
              <a:t> de una Red Neuronal (back propagation) con y sin la </a:t>
            </a:r>
            <a:r>
              <a:rPr lang="en-US" sz="1200" b="1" err="1">
                <a:solidFill>
                  <a:srgbClr val="FFA800"/>
                </a:solidFill>
              </a:rPr>
              <a:t>implementación</a:t>
            </a:r>
            <a:r>
              <a:rPr lang="en-US" sz="1200" b="1">
                <a:solidFill>
                  <a:srgbClr val="FFA800"/>
                </a:solidFill>
              </a:rPr>
              <a:t> de </a:t>
            </a:r>
            <a:r>
              <a:rPr lang="en-US" sz="1200" b="1" err="1">
                <a:solidFill>
                  <a:srgbClr val="FFA800"/>
                </a:solidFill>
              </a:rPr>
              <a:t>Algoritmos</a:t>
            </a:r>
            <a:r>
              <a:rPr lang="en-US" sz="1200" b="1">
                <a:solidFill>
                  <a:srgbClr val="FFA800"/>
                </a:solidFill>
              </a:rPr>
              <a:t> </a:t>
            </a:r>
            <a:r>
              <a:rPr lang="en-US" sz="1200" b="1" err="1">
                <a:solidFill>
                  <a:srgbClr val="FFA800"/>
                </a:solidFill>
              </a:rPr>
              <a:t>Genéticos</a:t>
            </a:r>
            <a:r>
              <a:rPr lang="en-US" sz="1200" b="1">
                <a:solidFill>
                  <a:srgbClr val="FFA800"/>
                </a:solidFill>
              </a:rPr>
              <a:t> </a:t>
            </a:r>
            <a:r>
              <a:rPr lang="en-US" sz="1200" b="1" err="1">
                <a:solidFill>
                  <a:srgbClr val="FFA800"/>
                </a:solidFill>
              </a:rPr>
              <a:t>en</a:t>
            </a:r>
            <a:r>
              <a:rPr lang="en-US" sz="1200" b="1">
                <a:solidFill>
                  <a:srgbClr val="FFA800"/>
                </a:solidFill>
              </a:rPr>
              <a:t> </a:t>
            </a:r>
            <a:r>
              <a:rPr lang="en-US" sz="1200" b="1" err="1">
                <a:solidFill>
                  <a:srgbClr val="FFA800"/>
                </a:solidFill>
              </a:rPr>
              <a:t>varios</a:t>
            </a:r>
            <a:r>
              <a:rPr lang="en-US" sz="1200" b="1">
                <a:solidFill>
                  <a:srgbClr val="FFA800"/>
                </a:solidFill>
              </a:rPr>
              <a:t> datasets.</a:t>
            </a:r>
          </a:p>
        </p:txBody>
      </p:sp>
      <p:sp>
        <p:nvSpPr>
          <p:cNvPr id="3" name="CuadroTexto 2">
            <a:extLst>
              <a:ext uri="{FF2B5EF4-FFF2-40B4-BE49-F238E27FC236}">
                <a16:creationId xmlns:a16="http://schemas.microsoft.com/office/drawing/2014/main" id="{6261D1A4-94E0-4677-BAB7-CF61697261E6}"/>
              </a:ext>
            </a:extLst>
          </p:cNvPr>
          <p:cNvSpPr txBox="1"/>
          <p:nvPr/>
        </p:nvSpPr>
        <p:spPr>
          <a:xfrm>
            <a:off x="211931" y="3468290"/>
            <a:ext cx="400526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i="1">
                <a:solidFill>
                  <a:srgbClr val="FFA800"/>
                </a:solidFill>
              </a:rPr>
              <a:t>Resultados comparativos entre:</a:t>
            </a:r>
            <a:br>
              <a:rPr lang="es-MX" sz="1100" i="1"/>
            </a:br>
            <a:r>
              <a:rPr lang="es-MX" sz="1100" i="1">
                <a:solidFill>
                  <a:srgbClr val="FFA800"/>
                </a:solidFill>
              </a:rPr>
              <a:t>Red Neuronal </a:t>
            </a:r>
            <a:r>
              <a:rPr lang="es-MX" sz="1100" i="1" u="sng">
                <a:solidFill>
                  <a:srgbClr val="FFA800"/>
                </a:solidFill>
              </a:rPr>
              <a:t>BP</a:t>
            </a:r>
            <a:r>
              <a:rPr lang="es-MX" sz="1100" i="1">
                <a:solidFill>
                  <a:srgbClr val="FFA800"/>
                </a:solidFill>
              </a:rPr>
              <a:t> , Algoritmo Genético </a:t>
            </a:r>
            <a:r>
              <a:rPr lang="es-MX" sz="1100" i="1" u="sng">
                <a:solidFill>
                  <a:srgbClr val="FFA800"/>
                </a:solidFill>
              </a:rPr>
              <a:t>GA</a:t>
            </a:r>
            <a:r>
              <a:rPr lang="es-MX" sz="1100" i="1">
                <a:solidFill>
                  <a:srgbClr val="FFA800"/>
                </a:solidFill>
              </a:rPr>
              <a:t>, </a:t>
            </a:r>
            <a:br>
              <a:rPr lang="es-MX" sz="1100" i="1">
                <a:solidFill>
                  <a:srgbClr val="FFA800"/>
                </a:solidFill>
              </a:rPr>
            </a:br>
            <a:r>
              <a:rPr lang="es-MX" sz="1100" i="1">
                <a:solidFill>
                  <a:srgbClr val="FFA800"/>
                </a:solidFill>
              </a:rPr>
              <a:t>Red Neuronal Optimizada con el algoritmo genético </a:t>
            </a:r>
            <a:r>
              <a:rPr lang="es-MX" sz="1100" i="1" u="sng">
                <a:solidFill>
                  <a:srgbClr val="FFA800"/>
                </a:solidFill>
              </a:rPr>
              <a:t>GABP</a:t>
            </a:r>
          </a:p>
        </p:txBody>
      </p:sp>
      <p:sp>
        <p:nvSpPr>
          <p:cNvPr id="4" name="CuadroTexto 3">
            <a:extLst>
              <a:ext uri="{FF2B5EF4-FFF2-40B4-BE49-F238E27FC236}">
                <a16:creationId xmlns:a16="http://schemas.microsoft.com/office/drawing/2014/main" id="{BE37CA5A-8749-4D32-8A44-ED980B119CA1}"/>
              </a:ext>
            </a:extLst>
          </p:cNvPr>
          <p:cNvSpPr txBox="1"/>
          <p:nvPr/>
        </p:nvSpPr>
        <p:spPr>
          <a:xfrm>
            <a:off x="265509" y="1765696"/>
            <a:ext cx="369569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i="1">
                <a:solidFill>
                  <a:srgbClr val="FFA800"/>
                </a:solidFill>
              </a:rPr>
              <a:t>Características generales de los conjuntos de datos usados para la investigación:</a:t>
            </a:r>
          </a:p>
        </p:txBody>
      </p:sp>
      <p:pic>
        <p:nvPicPr>
          <p:cNvPr id="6" name="Imagen 9">
            <a:extLst>
              <a:ext uri="{FF2B5EF4-FFF2-40B4-BE49-F238E27FC236}">
                <a16:creationId xmlns:a16="http://schemas.microsoft.com/office/drawing/2014/main" id="{539F22E0-E9B1-4FA8-B466-6AEDDBF9D888}"/>
              </a:ext>
            </a:extLst>
          </p:cNvPr>
          <p:cNvPicPr>
            <a:picLocks noChangeAspect="1"/>
          </p:cNvPicPr>
          <p:nvPr/>
        </p:nvPicPr>
        <p:blipFill>
          <a:blip r:embed="rId3"/>
          <a:stretch>
            <a:fillRect/>
          </a:stretch>
        </p:blipFill>
        <p:spPr>
          <a:xfrm>
            <a:off x="444102" y="2295424"/>
            <a:ext cx="3463527" cy="784823"/>
          </a:xfrm>
          <a:prstGeom prst="rect">
            <a:avLst/>
          </a:prstGeom>
        </p:spPr>
      </p:pic>
      <p:pic>
        <p:nvPicPr>
          <p:cNvPr id="10" name="Imagen 10">
            <a:extLst>
              <a:ext uri="{FF2B5EF4-FFF2-40B4-BE49-F238E27FC236}">
                <a16:creationId xmlns:a16="http://schemas.microsoft.com/office/drawing/2014/main" id="{ADD13B33-09C9-4C04-A63C-8AC0D8D54444}"/>
              </a:ext>
            </a:extLst>
          </p:cNvPr>
          <p:cNvPicPr>
            <a:picLocks noChangeAspect="1"/>
          </p:cNvPicPr>
          <p:nvPr/>
        </p:nvPicPr>
        <p:blipFill>
          <a:blip r:embed="rId4"/>
          <a:stretch>
            <a:fillRect/>
          </a:stretch>
        </p:blipFill>
        <p:spPr>
          <a:xfrm>
            <a:off x="461962" y="4148386"/>
            <a:ext cx="3445668" cy="692445"/>
          </a:xfrm>
          <a:prstGeom prst="rect">
            <a:avLst/>
          </a:prstGeom>
        </p:spPr>
      </p:pic>
      <p:sp>
        <p:nvSpPr>
          <p:cNvPr id="11" name="CuadroTexto 10">
            <a:extLst>
              <a:ext uri="{FF2B5EF4-FFF2-40B4-BE49-F238E27FC236}">
                <a16:creationId xmlns:a16="http://schemas.microsoft.com/office/drawing/2014/main" id="{0C8EA543-8725-4D0A-8FD0-B3809094E899}"/>
              </a:ext>
            </a:extLst>
          </p:cNvPr>
          <p:cNvSpPr txBox="1"/>
          <p:nvPr/>
        </p:nvSpPr>
        <p:spPr>
          <a:xfrm>
            <a:off x="4879180" y="1640679"/>
            <a:ext cx="39278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200">
                <a:latin typeface="Open Sans" panose="020B0606030504020204" pitchFamily="34" charset="0"/>
                <a:ea typeface="Open Sans" panose="020B0606030504020204" pitchFamily="34" charset="0"/>
                <a:cs typeface="Open Sans" panose="020B0606030504020204" pitchFamily="34" charset="0"/>
              </a:rPr>
              <a:t>Una red Neuronal(BP) con 3 capas puede aproximar casi cualquier comportamiento no lineal satisfactoriamente. Pero es posible que se vea fuertemente opacada por caer en un mínimo local.</a:t>
            </a:r>
          </a:p>
        </p:txBody>
      </p:sp>
      <p:sp>
        <p:nvSpPr>
          <p:cNvPr id="12" name="CuadroTexto 11">
            <a:extLst>
              <a:ext uri="{FF2B5EF4-FFF2-40B4-BE49-F238E27FC236}">
                <a16:creationId xmlns:a16="http://schemas.microsoft.com/office/drawing/2014/main" id="{AF925CD6-03E0-4A3B-8831-590AA737E88E}"/>
              </a:ext>
            </a:extLst>
          </p:cNvPr>
          <p:cNvSpPr txBox="1"/>
          <p:nvPr/>
        </p:nvSpPr>
        <p:spPr>
          <a:xfrm>
            <a:off x="4879180" y="2569369"/>
            <a:ext cx="392787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u="sng"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Successful</a:t>
            </a:r>
            <a:r>
              <a:rPr lang="es-MX" sz="11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medida de éxito que determina si en realidad la arquitectura a encontrado una solución óptima al problema.</a:t>
            </a:r>
            <a:endParaRPr lang="es-MX">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CuadroTexto 13">
            <a:extLst>
              <a:ext uri="{FF2B5EF4-FFF2-40B4-BE49-F238E27FC236}">
                <a16:creationId xmlns:a16="http://schemas.microsoft.com/office/drawing/2014/main" id="{8CC672EC-23D8-420B-B913-C1EEB4FAE517}"/>
              </a:ext>
            </a:extLst>
          </p:cNvPr>
          <p:cNvSpPr txBox="1"/>
          <p:nvPr/>
        </p:nvSpPr>
        <p:spPr>
          <a:xfrm>
            <a:off x="4902990" y="3355178"/>
            <a:ext cx="392787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200">
                <a:latin typeface="Open Sans" panose="020B0606030504020204" pitchFamily="34" charset="0"/>
                <a:ea typeface="Open Sans" panose="020B0606030504020204" pitchFamily="34" charset="0"/>
                <a:cs typeface="Open Sans" panose="020B0606030504020204" pitchFamily="34" charset="0"/>
              </a:rPr>
              <a:t>Incluir la búsqueda aleatoria gracias a las propiedades del Algoritmo genético refleja que la obtención de la solución óptima sobre el conjunto de soluciones no es una dificultad. </a:t>
            </a:r>
            <a:br>
              <a:rPr lang="es-MX" sz="1200">
                <a:latin typeface="Open Sans" panose="020B0606030504020204" pitchFamily="34" charset="0"/>
                <a:ea typeface="Open Sans" panose="020B0606030504020204" pitchFamily="34" charset="0"/>
                <a:cs typeface="Open Sans" panose="020B0606030504020204" pitchFamily="34" charset="0"/>
              </a:rPr>
            </a:br>
            <a:r>
              <a:rPr lang="es-MX" sz="1200">
                <a:latin typeface="Open Sans" panose="020B0606030504020204" pitchFamily="34" charset="0"/>
                <a:ea typeface="Open Sans" panose="020B0606030504020204" pitchFamily="34" charset="0"/>
                <a:cs typeface="Open Sans" panose="020B0606030504020204" pitchFamily="34" charset="0"/>
              </a:rPr>
              <a:t>Es posible asegurar que según el estudio los métodos BP+ que incluyen GA son más precisos y robustos.</a:t>
            </a:r>
            <a:endParaRPr lang="es-M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9809539"/>
      </p:ext>
    </p:extLst>
  </p:cSld>
  <p:clrMapOvr>
    <a:masterClrMapping/>
  </p:clrMapOvr>
</p:sld>
</file>

<file path=ppt/theme/theme1.xml><?xml version="1.0" encoding="utf-8"?>
<a:theme xmlns:a="http://schemas.openxmlformats.org/drawingml/2006/main" name="Emi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E80B95744C8F41B69E0CFCAAFAA1BF" ma:contentTypeVersion="4" ma:contentTypeDescription="Create a new document." ma:contentTypeScope="" ma:versionID="12d155d1d7a476ae439a587b068e8284">
  <xsd:schema xmlns:xsd="http://www.w3.org/2001/XMLSchema" xmlns:xs="http://www.w3.org/2001/XMLSchema" xmlns:p="http://schemas.microsoft.com/office/2006/metadata/properties" xmlns:ns2="a1ca7d74-5bc5-4eac-94a2-c6ff1edda27d" targetNamespace="http://schemas.microsoft.com/office/2006/metadata/properties" ma:root="true" ma:fieldsID="b2401b1392216cf0a99131cff671d1ef" ns2:_="">
    <xsd:import namespace="a1ca7d74-5bc5-4eac-94a2-c6ff1edda2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a7d74-5bc5-4eac-94a2-c6ff1edda2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BA03F7-55BB-4427-9693-8B2816BE2C7E}">
  <ds:schemaRefs>
    <ds:schemaRef ds:uri="a1ca7d74-5bc5-4eac-94a2-c6ff1edda2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843623-CC3B-4E4B-9FFB-5F6C03D574F6}">
  <ds:schemaRefs>
    <ds:schemaRef ds:uri="http://schemas.microsoft.com/sharepoint/v3/contenttype/forms"/>
  </ds:schemaRefs>
</ds:datastoreItem>
</file>

<file path=customXml/itemProps3.xml><?xml version="1.0" encoding="utf-8"?>
<ds:datastoreItem xmlns:ds="http://schemas.openxmlformats.org/officeDocument/2006/customXml" ds:itemID="{0E9B282B-BDE8-4BB8-ACD3-49CB99CFB8C9}">
  <ds:schemaRefs>
    <ds:schemaRef ds:uri="a1ca7d74-5bc5-4eac-94a2-c6ff1edda27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2794</Words>
  <Application>Microsoft Office PowerPoint</Application>
  <PresentationFormat>Presentación en pantalla (16:9)</PresentationFormat>
  <Paragraphs>294</Paragraphs>
  <Slides>44</Slides>
  <Notes>43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44</vt:i4>
      </vt:variant>
    </vt:vector>
  </HeadingPairs>
  <TitlesOfParts>
    <vt:vector size="53" baseType="lpstr">
      <vt:lpstr>Arial</vt:lpstr>
      <vt:lpstr>Calibri</vt:lpstr>
      <vt:lpstr>Courier New</vt:lpstr>
      <vt:lpstr>Merriweather</vt:lpstr>
      <vt:lpstr>Open Sans</vt:lpstr>
      <vt:lpstr>Segoe UI</vt:lpstr>
      <vt:lpstr>Times New Roman</vt:lpstr>
      <vt:lpstr>Wingdings</vt:lpstr>
      <vt:lpstr>Emilia template</vt:lpstr>
      <vt:lpstr>Presentación de PowerPoint</vt:lpstr>
      <vt:lpstr>Agenda</vt:lpstr>
      <vt:lpstr>Presentación de PowerPoint</vt:lpstr>
      <vt:lpstr>Conteo de personas en imágenes</vt:lpstr>
      <vt:lpstr>Estado del Arte</vt:lpstr>
      <vt:lpstr>Want big impact? Use big image.</vt:lpstr>
      <vt:lpstr>Puntos Clave</vt:lpstr>
      <vt:lpstr>Want big impact? Use big image.</vt:lpstr>
      <vt:lpstr>Puntos Clave</vt:lpstr>
      <vt:lpstr>Want big impact? Use big image.</vt:lpstr>
      <vt:lpstr>Puntos Clave</vt:lpstr>
      <vt:lpstr>Want big impact? Use big image.</vt:lpstr>
      <vt:lpstr>Puntos Clave</vt:lpstr>
      <vt:lpstr>Want big impact? Use big image.</vt:lpstr>
      <vt:lpstr>Puntos Clave</vt:lpstr>
      <vt:lpstr>Puntos Clave</vt:lpstr>
      <vt:lpstr>Want big impact? Use big image.</vt:lpstr>
      <vt:lpstr>Puntos Clave</vt:lpstr>
      <vt:lpstr>Puntos Clave</vt:lpstr>
      <vt:lpstr>Presentación de PowerPoint</vt:lpstr>
      <vt:lpstr>+2000</vt:lpstr>
      <vt:lpstr>Solución del Problema</vt:lpstr>
      <vt:lpstr>Proceso de solución</vt:lpstr>
      <vt:lpstr>Obtención y pre-procesamiento de datos</vt:lpstr>
      <vt:lpstr>Definición de Entradas</vt:lpstr>
      <vt:lpstr>Definición de salidas</vt:lpstr>
      <vt:lpstr>Inteligencia Computacional Redes Neuronales Artificiales Convolucionales junto a AG</vt:lpstr>
      <vt:lpstr>Aplicación de AG</vt:lpstr>
      <vt:lpstr>Entrenamiento usando un GA</vt:lpstr>
      <vt:lpstr>Entrenamiento usando un GA</vt:lpstr>
      <vt:lpstr>Entrenamiento usando un GA</vt:lpstr>
      <vt:lpstr>Herramientas de implementación</vt:lpstr>
      <vt:lpstr>Colab herramienta colaborativa para realizar código y Spyder IDE de Python</vt:lpstr>
      <vt:lpstr>PyTorch y Keras son librerías desarrolladas para construcción de redes neuronales, junto con PyGAD implementan los AG para Redes Neuronales</vt:lpstr>
      <vt:lpstr>Protocolo Experimental</vt:lpstr>
      <vt:lpstr>Presentación de PowerPoint</vt:lpstr>
      <vt:lpstr>Protocolo</vt:lpstr>
      <vt:lpstr>Resultados</vt:lpstr>
      <vt:lpstr>Presentación de PowerPoint</vt:lpstr>
      <vt:lpstr>Resultados</vt:lpstr>
      <vt:lpstr>Conclusiones</vt:lpstr>
      <vt:lpstr>Conclusiones</vt:lpstr>
      <vt:lpstr>Referencias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Ronald Rodriguez</dc:creator>
  <cp:lastModifiedBy>JAIME SEBASTIAN RODRIGUEZ CAMARGO</cp:lastModifiedBy>
  <cp:revision>1</cp:revision>
  <dcterms:modified xsi:type="dcterms:W3CDTF">2021-10-26T05:11:26Z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0x01010094E80B95744C8F41B69E0CFCAAFAA1BF</vt:lpwstr>
  </property>
</Properties>
</file>